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5143500" cx="9144000"/>
  <p:notesSz cx="6858000" cy="9144000"/>
  <p:embeddedFontLst>
    <p:embeddedFont>
      <p:font typeface="Robo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jbi+znwPCF7r92npQZezrgNn+B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3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3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9" name="Google Shape;4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3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circle image, 1 column">
  <p:cSld name="CUSTOM_32_2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6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36"/>
          <p:cNvSpPr txBox="1"/>
          <p:nvPr>
            <p:ph idx="1" type="subTitle"/>
          </p:nvPr>
        </p:nvSpPr>
        <p:spPr>
          <a:xfrm>
            <a:off x="228600" y="914400"/>
            <a:ext cx="41148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6"/>
          <p:cNvSpPr/>
          <p:nvPr>
            <p:ph idx="2" type="pic"/>
          </p:nvPr>
        </p:nvSpPr>
        <p:spPr>
          <a:xfrm>
            <a:off x="4800600" y="914400"/>
            <a:ext cx="4000500" cy="4000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3 images, 3 columns">
  <p:cSld name="CUSTOM_32_1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7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37"/>
          <p:cNvSpPr/>
          <p:nvPr>
            <p:ph idx="2" type="pic"/>
          </p:nvPr>
        </p:nvSpPr>
        <p:spPr>
          <a:xfrm>
            <a:off x="227850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37"/>
          <p:cNvSpPr txBox="1"/>
          <p:nvPr>
            <p:ph idx="1" type="subTitle"/>
          </p:nvPr>
        </p:nvSpPr>
        <p:spPr>
          <a:xfrm>
            <a:off x="228341" y="3236975"/>
            <a:ext cx="2770200" cy="14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7"/>
          <p:cNvSpPr/>
          <p:nvPr>
            <p:ph idx="3" type="pic"/>
          </p:nvPr>
        </p:nvSpPr>
        <p:spPr>
          <a:xfrm>
            <a:off x="3191256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7"/>
          <p:cNvSpPr txBox="1"/>
          <p:nvPr>
            <p:ph idx="4" type="subTitle"/>
          </p:nvPr>
        </p:nvSpPr>
        <p:spPr>
          <a:xfrm>
            <a:off x="3191747" y="3236975"/>
            <a:ext cx="2770200" cy="14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7"/>
          <p:cNvSpPr/>
          <p:nvPr>
            <p:ph idx="5" type="pic"/>
          </p:nvPr>
        </p:nvSpPr>
        <p:spPr>
          <a:xfrm>
            <a:off x="6144706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37"/>
          <p:cNvSpPr txBox="1"/>
          <p:nvPr>
            <p:ph idx="6" type="subTitle"/>
          </p:nvPr>
        </p:nvSpPr>
        <p:spPr>
          <a:xfrm>
            <a:off x="6145197" y="3236975"/>
            <a:ext cx="2770200" cy="14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Section title, 2 col">
  <p:cSld name="TITLE_2_4_1_2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" name="Google Shape;71;p3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38"/>
          <p:cNvSpPr txBox="1"/>
          <p:nvPr>
            <p:ph idx="1" type="body"/>
          </p:nvPr>
        </p:nvSpPr>
        <p:spPr>
          <a:xfrm>
            <a:off x="228600" y="1827775"/>
            <a:ext cx="4114800" cy="28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38"/>
          <p:cNvSpPr txBox="1"/>
          <p:nvPr>
            <p:ph idx="2" type="body"/>
          </p:nvPr>
        </p:nvSpPr>
        <p:spPr>
          <a:xfrm>
            <a:off x="4800600" y="1827775"/>
            <a:ext cx="4114800" cy="28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" name="Google Shape;74;p38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8"/>
          <p:cNvSpPr txBox="1"/>
          <p:nvPr>
            <p:ph type="title"/>
          </p:nvPr>
        </p:nvSpPr>
        <p:spPr>
          <a:xfrm>
            <a:off x="228600" y="457200"/>
            <a:ext cx="86868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76" name="Google Shape;76;p38"/>
          <p:cNvSpPr txBox="1"/>
          <p:nvPr>
            <p:ph idx="4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Title and two columns">
  <p:cSld name="CUSTOM_35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9"/>
          <p:cNvSpPr/>
          <p:nvPr/>
        </p:nvSpPr>
        <p:spPr>
          <a:xfrm>
            <a:off x="4170950" y="100"/>
            <a:ext cx="49731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39"/>
          <p:cNvSpPr txBox="1"/>
          <p:nvPr>
            <p:ph type="title"/>
          </p:nvPr>
        </p:nvSpPr>
        <p:spPr>
          <a:xfrm>
            <a:off x="228600" y="134769"/>
            <a:ext cx="282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39"/>
          <p:cNvSpPr txBox="1"/>
          <p:nvPr>
            <p:ph idx="1" type="body"/>
          </p:nvPr>
        </p:nvSpPr>
        <p:spPr>
          <a:xfrm>
            <a:off x="228600" y="2450064"/>
            <a:ext cx="26115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image, 1 column">
  <p:cSld name="CUSTOM_32_3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0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3" name="Google Shape;83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4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fld id="{00000000-1234-1234-1234-123412341234}" type="slidenum"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5" name="Google Shape;85;p4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40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0"/>
          <p:cNvSpPr/>
          <p:nvPr>
            <p:ph idx="2" type="pic"/>
          </p:nvPr>
        </p:nvSpPr>
        <p:spPr>
          <a:xfrm>
            <a:off x="4800600" y="914400"/>
            <a:ext cx="4116300" cy="36576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40"/>
          <p:cNvSpPr txBox="1"/>
          <p:nvPr>
            <p:ph idx="3" type="subTitle"/>
          </p:nvPr>
        </p:nvSpPr>
        <p:spPr>
          <a:xfrm>
            <a:off x="228600" y="914400"/>
            <a:ext cx="41148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Section title, 3 col">
  <p:cSld name="TITLE_2_4_1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3"/>
          <p:cNvSpPr txBox="1"/>
          <p:nvPr>
            <p:ph type="title"/>
          </p:nvPr>
        </p:nvSpPr>
        <p:spPr>
          <a:xfrm>
            <a:off x="228600" y="457200"/>
            <a:ext cx="86868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5" name="Google Shape;15;p23"/>
          <p:cNvSpPr txBox="1"/>
          <p:nvPr>
            <p:ph idx="1" type="body"/>
          </p:nvPr>
        </p:nvSpPr>
        <p:spPr>
          <a:xfrm>
            <a:off x="3200400" y="1832900"/>
            <a:ext cx="2743200" cy="28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" name="Google Shape;16;p23"/>
          <p:cNvSpPr txBox="1"/>
          <p:nvPr>
            <p:ph idx="2" type="body"/>
          </p:nvPr>
        </p:nvSpPr>
        <p:spPr>
          <a:xfrm>
            <a:off x="6172200" y="1832900"/>
            <a:ext cx="2743200" cy="28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96">
          <p15:clr>
            <a:srgbClr val="FA7B17"/>
          </p15:clr>
        </p15:guide>
        <p15:guide id="2" orient="horz" pos="3045">
          <p15:clr>
            <a:srgbClr val="FA7B17"/>
          </p15:clr>
        </p15:guide>
        <p15:guide id="3" pos="5616">
          <p15:clr>
            <a:srgbClr val="FA7B17"/>
          </p15:clr>
        </p15:guide>
        <p15:guide id="4" pos="144">
          <p15:clr>
            <a:srgbClr val="FA7B17"/>
          </p15:clr>
        </p15:guide>
        <p15:guide id="5" orient="horz" pos="144">
          <p15:clr>
            <a:srgbClr val="FA7B17"/>
          </p15:clr>
        </p15:guide>
        <p15:guide id="6" pos="2880">
          <p15:clr>
            <a:srgbClr val="FA7B17"/>
          </p15:clr>
        </p15:guide>
        <p15:guide id="7" pos="3744">
          <p15:clr>
            <a:srgbClr val="FA7B17"/>
          </p15:clr>
        </p15:guide>
        <p15:guide id="8" pos="3888">
          <p15:clr>
            <a:srgbClr val="FA7B17"/>
          </p15:clr>
        </p15:guide>
        <p15:guide id="9" pos="1872">
          <p15:clr>
            <a:srgbClr val="FA7B17"/>
          </p15:clr>
        </p15:guide>
        <p15:guide id="10" pos="2016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portrait image left">
  <p:cSld name="SECTION_HEADER_3_1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1"/>
          <p:cNvSpPr txBox="1"/>
          <p:nvPr>
            <p:ph type="title"/>
          </p:nvPr>
        </p:nvSpPr>
        <p:spPr>
          <a:xfrm>
            <a:off x="4572000" y="228600"/>
            <a:ext cx="4343400" cy="42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41"/>
          <p:cNvSpPr/>
          <p:nvPr>
            <p:ph idx="2" type="pic"/>
          </p:nvPr>
        </p:nvSpPr>
        <p:spPr>
          <a:xfrm>
            <a:off x="228600" y="228600"/>
            <a:ext cx="4114800" cy="4684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2">
          <p15:clr>
            <a:srgbClr val="FA7B17"/>
          </p15:clr>
        </p15:guide>
        <p15:guide id="3" orient="horz" pos="1548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_split screen">
  <p:cSld name="CUSTOM_3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2"/>
          <p:cNvSpPr/>
          <p:nvPr>
            <p:ph idx="2" type="pic"/>
          </p:nvPr>
        </p:nvSpPr>
        <p:spPr>
          <a:xfrm>
            <a:off x="4176575" y="-2300"/>
            <a:ext cx="49653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42"/>
          <p:cNvSpPr txBox="1"/>
          <p:nvPr>
            <p:ph type="title"/>
          </p:nvPr>
        </p:nvSpPr>
        <p:spPr>
          <a:xfrm>
            <a:off x="228600" y="139889"/>
            <a:ext cx="282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42"/>
          <p:cNvSpPr txBox="1"/>
          <p:nvPr>
            <p:ph idx="1" type="body"/>
          </p:nvPr>
        </p:nvSpPr>
        <p:spPr>
          <a:xfrm>
            <a:off x="228600" y="2455184"/>
            <a:ext cx="26115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24">
          <p15:clr>
            <a:srgbClr val="FA7B17"/>
          </p15:clr>
        </p15:guide>
        <p15:guide id="2" pos="216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6 stats, headline, description">
  <p:cSld name="CUSTOM_14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3"/>
          <p:cNvSpPr txBox="1"/>
          <p:nvPr>
            <p:ph idx="1" type="subTitle"/>
          </p:nvPr>
        </p:nvSpPr>
        <p:spPr>
          <a:xfrm>
            <a:off x="6099048" y="4151376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3"/>
          <p:cNvSpPr txBox="1"/>
          <p:nvPr>
            <p:ph idx="2" type="subTitle"/>
          </p:nvPr>
        </p:nvSpPr>
        <p:spPr>
          <a:xfrm>
            <a:off x="6099048" y="2569464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3"/>
          <p:cNvSpPr txBox="1"/>
          <p:nvPr>
            <p:ph idx="3" type="subTitle"/>
          </p:nvPr>
        </p:nvSpPr>
        <p:spPr>
          <a:xfrm>
            <a:off x="228600" y="4151376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3"/>
          <p:cNvSpPr txBox="1"/>
          <p:nvPr>
            <p:ph idx="4" type="subTitle"/>
          </p:nvPr>
        </p:nvSpPr>
        <p:spPr>
          <a:xfrm>
            <a:off x="228600" y="2569464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3"/>
          <p:cNvSpPr txBox="1"/>
          <p:nvPr>
            <p:ph idx="5" type="subTitle"/>
          </p:nvPr>
        </p:nvSpPr>
        <p:spPr>
          <a:xfrm>
            <a:off x="3163824" y="4151376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3"/>
          <p:cNvSpPr txBox="1"/>
          <p:nvPr>
            <p:ph idx="6" type="subTitle"/>
          </p:nvPr>
        </p:nvSpPr>
        <p:spPr>
          <a:xfrm>
            <a:off x="3163824" y="2569464"/>
            <a:ext cx="17466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3"/>
          <p:cNvSpPr txBox="1"/>
          <p:nvPr>
            <p:ph type="title"/>
          </p:nvPr>
        </p:nvSpPr>
        <p:spPr>
          <a:xfrm>
            <a:off x="228600" y="137160"/>
            <a:ext cx="80010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Circle Square">
  <p:cSld name="SECTION_HEADER_3_1_2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4"/>
          <p:cNvSpPr txBox="1"/>
          <p:nvPr>
            <p:ph type="title"/>
          </p:nvPr>
        </p:nvSpPr>
        <p:spPr>
          <a:xfrm>
            <a:off x="2798075" y="228600"/>
            <a:ext cx="6117300" cy="42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6" name="Google Shape;106;p44"/>
          <p:cNvSpPr/>
          <p:nvPr>
            <p:ph idx="2" type="pic"/>
          </p:nvPr>
        </p:nvSpPr>
        <p:spPr>
          <a:xfrm>
            <a:off x="228600" y="2571750"/>
            <a:ext cx="2340900" cy="23409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44"/>
          <p:cNvSpPr/>
          <p:nvPr>
            <p:ph idx="3" type="pic"/>
          </p:nvPr>
        </p:nvSpPr>
        <p:spPr>
          <a:xfrm>
            <a:off x="228600" y="228600"/>
            <a:ext cx="2343000" cy="23430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2">
          <p15:clr>
            <a:srgbClr val="FA7B17"/>
          </p15:clr>
        </p15:guide>
        <p15:guide id="3" orient="horz" pos="1548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_split screen 1">
  <p:cSld name="CUSTOM_3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5"/>
          <p:cNvSpPr/>
          <p:nvPr>
            <p:ph idx="2" type="pic"/>
          </p:nvPr>
        </p:nvSpPr>
        <p:spPr>
          <a:xfrm>
            <a:off x="4176575" y="-2300"/>
            <a:ext cx="49653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45"/>
          <p:cNvSpPr txBox="1"/>
          <p:nvPr>
            <p:ph type="title"/>
          </p:nvPr>
        </p:nvSpPr>
        <p:spPr>
          <a:xfrm>
            <a:off x="228600" y="139889"/>
            <a:ext cx="282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Arial"/>
              <a:buNone/>
              <a:defRPr sz="35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45"/>
          <p:cNvSpPr txBox="1"/>
          <p:nvPr>
            <p:ph idx="1" type="body"/>
          </p:nvPr>
        </p:nvSpPr>
        <p:spPr>
          <a:xfrm>
            <a:off x="228600" y="2455184"/>
            <a:ext cx="26115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024">
          <p15:clr>
            <a:srgbClr val="FA7B17"/>
          </p15:clr>
        </p15:guide>
        <p15:guide id="2" pos="216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 - White">
  <p:cSld name="TITLE_7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 - Black">
  <p:cSld name="TITLE_1_1_2_1_3_1_2_1_1_1_1_1_1_1_1_1">
    <p:bg>
      <p:bgPr>
        <a:solidFill>
          <a:srgbClr val="000000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pos="224">
          <p15:clr>
            <a:srgbClr val="00FFFF"/>
          </p15:clr>
        </p15:guide>
        <p15:guide id="2" pos="599">
          <p15:clr>
            <a:srgbClr val="999999"/>
          </p15:clr>
        </p15:guide>
        <p15:guide id="3" pos="672">
          <p15:clr>
            <a:srgbClr val="999999"/>
          </p15:clr>
        </p15:guide>
        <p15:guide id="4" pos="1049">
          <p15:clr>
            <a:srgbClr val="999999"/>
          </p15:clr>
        </p15:guide>
        <p15:guide id="5" pos="1123">
          <p15:clr>
            <a:srgbClr val="999999"/>
          </p15:clr>
        </p15:guide>
        <p15:guide id="6" pos="1496">
          <p15:clr>
            <a:srgbClr val="999999"/>
          </p15:clr>
        </p15:guide>
        <p15:guide id="7" pos="1571">
          <p15:clr>
            <a:srgbClr val="999999"/>
          </p15:clr>
        </p15:guide>
        <p15:guide id="8" pos="1947">
          <p15:clr>
            <a:srgbClr val="999999"/>
          </p15:clr>
        </p15:guide>
        <p15:guide id="9" pos="2018">
          <p15:clr>
            <a:srgbClr val="999999"/>
          </p15:clr>
        </p15:guide>
        <p15:guide id="10" pos="2395">
          <p15:clr>
            <a:srgbClr val="999999"/>
          </p15:clr>
        </p15:guide>
        <p15:guide id="11" pos="2471">
          <p15:clr>
            <a:srgbClr val="999999"/>
          </p15:clr>
        </p15:guide>
        <p15:guide id="12" pos="3742">
          <p15:clr>
            <a:srgbClr val="999999"/>
          </p15:clr>
        </p15:guide>
        <p15:guide id="13" pos="3819">
          <p15:clr>
            <a:srgbClr val="999999"/>
          </p15:clr>
        </p15:guide>
        <p15:guide id="14" pos="4189">
          <p15:clr>
            <a:srgbClr val="999999"/>
          </p15:clr>
        </p15:guide>
        <p15:guide id="15" pos="4264">
          <p15:clr>
            <a:srgbClr val="999999"/>
          </p15:clr>
        </p15:guide>
        <p15:guide id="16" pos="5088">
          <p15:clr>
            <a:srgbClr val="999999"/>
          </p15:clr>
        </p15:guide>
        <p15:guide id="17" pos="5166">
          <p15:clr>
            <a:srgbClr val="999999"/>
          </p15:clr>
        </p15:guide>
        <p15:guide id="18" pos="5537">
          <p15:clr>
            <a:srgbClr val="00FFFF"/>
          </p15:clr>
        </p15:guide>
        <p15:guide id="19" orient="horz" pos="227">
          <p15:clr>
            <a:srgbClr val="00FFFF"/>
          </p15:clr>
        </p15:guide>
        <p15:guide id="20" orient="horz" pos="3013">
          <p15:clr>
            <a:srgbClr val="00FFFF"/>
          </p15:clr>
        </p15:guide>
        <p15:guide id="21" orient="horz" pos="1620">
          <p15:clr>
            <a:srgbClr val="FA7B17"/>
          </p15:clr>
        </p15:guide>
        <p15:guide id="22" pos="2846">
          <p15:clr>
            <a:srgbClr val="999999"/>
          </p15:clr>
        </p15:guide>
        <p15:guide id="23" pos="2919">
          <p15:clr>
            <a:srgbClr val="999999"/>
          </p15:clr>
        </p15:guide>
        <p15:guide id="24" pos="3296">
          <p15:clr>
            <a:srgbClr val="999999"/>
          </p15:clr>
        </p15:guide>
        <p15:guide id="25" pos="3369">
          <p15:clr>
            <a:srgbClr val="999999"/>
          </p15:clr>
        </p15:guide>
        <p15:guide id="26" pos="4715">
          <p15:clr>
            <a:srgbClr val="999999"/>
          </p15:clr>
        </p15:guide>
        <p15:guide id="27" pos="4644">
          <p15:clr>
            <a:srgbClr val="999999"/>
          </p15:clr>
        </p15:guide>
        <p15:guide id="28" orient="horz" pos="1090">
          <p15:clr>
            <a:srgbClr val="0E1FC1"/>
          </p15:clr>
        </p15:guide>
        <p15:guide id="29" orient="horz" pos="1349">
          <p15:clr>
            <a:srgbClr val="0E1FC1"/>
          </p15:clr>
        </p15:guide>
        <p15:guide id="30" orient="horz" pos="1466">
          <p15:clr>
            <a:srgbClr val="0E1FC1"/>
          </p15:clr>
        </p15:guide>
        <p15:guide id="31" orient="horz" pos="1724">
          <p15:clr>
            <a:srgbClr val="0E1FC1"/>
          </p15:clr>
        </p15:guide>
        <p15:guide id="32" orient="horz" pos="1842">
          <p15:clr>
            <a:srgbClr val="0E1FC1"/>
          </p15:clr>
        </p15:guide>
        <p15:guide id="33" orient="horz" pos="2099">
          <p15:clr>
            <a:srgbClr val="0E1FC1"/>
          </p15:clr>
        </p15:guide>
        <p15:guide id="34" pos="2880">
          <p15:clr>
            <a:srgbClr val="FA7B17"/>
          </p15:clr>
        </p15:guide>
        <p15:guide id="35" orient="horz" pos="345">
          <p15:clr>
            <a:srgbClr val="0E1FC1"/>
          </p15:clr>
        </p15:guide>
        <p15:guide id="36" orient="horz" pos="443">
          <p15:clr>
            <a:srgbClr val="0E1FC1"/>
          </p15:clr>
        </p15:guide>
        <p15:guide id="37" orient="horz" pos="518">
          <p15:clr>
            <a:srgbClr val="0E1FC1"/>
          </p15:clr>
        </p15:guide>
        <p15:guide id="38" orient="horz" pos="617">
          <p15:clr>
            <a:srgbClr val="0E1FC1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auth.uber.com/v2/?breeze_local_zone=dca50&amp;next_url=https%3A%2F%2Fsupplier.uber.com%2F&amp;state=yvWvIzseL4-9K1-X1iPMRv1lvf8t02xjVDn0DyEnUjk%3D" TargetMode="External"/><Relationship Id="rId4" Type="http://schemas.openxmlformats.org/officeDocument/2006/relationships/hyperlink" Target="https://www.uber.com/en-PL/blog/exchange-license-obtain-excerpt/" TargetMode="External"/><Relationship Id="rId5" Type="http://schemas.openxmlformats.org/officeDocument/2006/relationships/hyperlink" Target="https://auth.uber.com/v2/?breeze_local_zone=dca50&amp;next_url=https%3A%2F%2Fsupplier.uber.com%2F&amp;state=yvWvIzseL4-9K1-X1iPMRv1lvf8t02xjVDn0DyEnUjk%3D" TargetMode="External"/><Relationship Id="rId6" Type="http://schemas.openxmlformats.org/officeDocument/2006/relationships/hyperlink" Target="https://auth.uber.com/v2/?breeze_local_zone=dca50&amp;next_url=https%3A%2F%2Fsupplier.uber.com%2F&amp;state=yvWvIzseL4-9K1-X1iPMRv1lvf8t02xjVDn0DyEnUjk%3D" TargetMode="External"/><Relationship Id="rId7" Type="http://schemas.openxmlformats.org/officeDocument/2006/relationships/hyperlink" Target="https://help.uber.com/driving-and-delivering" TargetMode="External"/><Relationship Id="rId8" Type="http://schemas.openxmlformats.org/officeDocument/2006/relationships/hyperlink" Target="https://help.uber.com/driving-and-delivering/section/appointments?nodeId=272dd17c-6dcd-499e-b91b-781381882de8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help.uber.com/driving-and-delivering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play.google.com/store/apps/details?id=com.ubercab.driver&amp;hl=en_US&amp;gl=US&amp;pli=1" TargetMode="External"/><Relationship Id="rId4" Type="http://schemas.openxmlformats.org/officeDocument/2006/relationships/hyperlink" Target="https://www.uber.com/pl/pl/" TargetMode="External"/><Relationship Id="rId5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help.uber.com/driving-and-delivering" TargetMode="External"/><Relationship Id="rId4" Type="http://schemas.openxmlformats.org/officeDocument/2006/relationships/hyperlink" Target="https://www.uber.com/pl/blog/zostan-partnerem/" TargetMode="External"/><Relationship Id="rId5" Type="http://schemas.openxmlformats.org/officeDocument/2006/relationships/hyperlink" Target="https://www.biznes.gov.pl/pl/opisy-procedur/-/proc/475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uber.com/pl/pl/drive/requirements/vehicle-requirements/" TargetMode="External"/><Relationship Id="rId4" Type="http://schemas.openxmlformats.org/officeDocument/2006/relationships/hyperlink" Target="https://www.biznes.gov.pl/pl/opisy-procedur/-/proc/475" TargetMode="External"/><Relationship Id="rId5" Type="http://schemas.openxmlformats.org/officeDocument/2006/relationships/image" Target="../media/image10.png"/><Relationship Id="rId6" Type="http://schemas.openxmlformats.org/officeDocument/2006/relationships/hyperlink" Target="https://help.uber.com/driving-and-delivering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help.uber.com/driving-and-delivering/section/appointments?nodeId=272dd17c-6dcd-499e-b91b-781381882de8" TargetMode="External"/><Relationship Id="rId4" Type="http://schemas.openxmlformats.org/officeDocument/2006/relationships/hyperlink" Target="https://help.uber.com/driving-and-delivering" TargetMode="External"/><Relationship Id="rId5" Type="http://schemas.openxmlformats.org/officeDocument/2006/relationships/hyperlink" Target="https://auth.uber.com/v2/?breeze_local_zone=dca50&amp;next_url=https%3A%2F%2Fsupplier.uber.com%2F&amp;state=yvWvIzseL4-9K1-X1iPMRv1lvf8t02xjVDn0DyEnUjk%3D" TargetMode="External"/><Relationship Id="rId6" Type="http://schemas.openxmlformats.org/officeDocument/2006/relationships/hyperlink" Target="https://www.uber.com/en-PL/blog/exchange-license-obtain-excerpt/" TargetMode="External"/><Relationship Id="rId7" Type="http://schemas.openxmlformats.org/officeDocument/2006/relationships/hyperlink" Target="https://auth.uber.com/v2/?breeze_local_zone=dca50&amp;next_url=https%3A%2F%2Fsupplier.uber.com%2F&amp;state=yvWvIzseL4-9K1-X1iPMRv1lvf8t02xjVDn0DyEnUjk%3D" TargetMode="External"/><Relationship Id="rId8" Type="http://schemas.openxmlformats.org/officeDocument/2006/relationships/hyperlink" Target="https://auth.uber.com/v2/?breeze_local_zone=dca50&amp;next_url=https%3A%2F%2Fsupplier.uber.com%2F&amp;state=yvWvIzseL4-9K1-X1iPMRv1lvf8t02xjVDn0DyEnUjk%3D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auth.uber.com/v2/?breeze_local_zone=dca18&amp;next_url=https%3A%2F%2Fsupplier.uber.com%2F&amp;state=U4yxUIfCWNz3pbPY_iLegmS649uEYmM4Uetdz3WyRFw%3D" TargetMode="External"/><Relationship Id="rId4" Type="http://schemas.openxmlformats.org/officeDocument/2006/relationships/hyperlink" Target="http://supplier.uber.com" TargetMode="External"/><Relationship Id="rId5" Type="http://schemas.openxmlformats.org/officeDocument/2006/relationships/hyperlink" Target="https://help.uber.com/driving-and-delivering" TargetMode="External"/><Relationship Id="rId6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help.uber.com/driving-and-delivering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help.uber.com/driving-and-delivering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t.uber.com/wymagania" TargetMode="External"/><Relationship Id="rId4" Type="http://schemas.openxmlformats.org/officeDocument/2006/relationships/hyperlink" Target="https://t.uber.com/zostan-partnerem" TargetMode="External"/><Relationship Id="rId9" Type="http://schemas.openxmlformats.org/officeDocument/2006/relationships/hyperlink" Target="https://bonjour.uber.com/marketplace/marketplaces/vehicles_pl/rentals?_csid=3OqrIoLuGJh62IqHMEExfw&amp;state=3xOgVLiXNY-RXfg9lshLFEZmlT93LL0tayASJx_rV80%3D&amp;effect=" TargetMode="External"/><Relationship Id="rId5" Type="http://schemas.openxmlformats.org/officeDocument/2006/relationships/hyperlink" Target="https://t.uber.com/ListaPartnerow" TargetMode="External"/><Relationship Id="rId6" Type="http://schemas.openxmlformats.org/officeDocument/2006/relationships/hyperlink" Target="https://t.uber.com/pojazdy" TargetMode="External"/><Relationship Id="rId7" Type="http://schemas.openxmlformats.org/officeDocument/2006/relationships/hyperlink" Target="https://www.uber.com/pl/blog/zdjecie-pojazdu/" TargetMode="External"/><Relationship Id="rId8" Type="http://schemas.openxmlformats.org/officeDocument/2006/relationships/hyperlink" Target="https://help.uber.com/driving-and-delivering" TargetMode="External"/><Relationship Id="rId10" Type="http://schemas.openxmlformats.org/officeDocument/2006/relationships/hyperlink" Target="https://www.uber.com/pl/blog/lista-partnerow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Relationship Id="rId4" Type="http://schemas.openxmlformats.org/officeDocument/2006/relationships/hyperlink" Target="https://help.uber.com/driving-and-delivering" TargetMode="External"/><Relationship Id="rId5" Type="http://schemas.openxmlformats.org/officeDocument/2006/relationships/hyperlink" Target="https://help.uber.com/driving-and-delivering/section/een-afspraak-maken/?nodeId=b7283a3d-1f70-48fb-a9e2-022766762104&amp;uclick_id=17821c2d-64aa-4b45-859d-d1808fcbf98a" TargetMode="External"/><Relationship Id="rId6" Type="http://schemas.openxmlformats.org/officeDocument/2006/relationships/hyperlink" Target="https://help.uber.com/driving-and-delivering/article/i-need-to-book-an-onboarding-appointment?nodeId=b6db6098-102a-4a3b-9af2-17f0c1db4476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1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lay.google.com/store/apps/details?id=com.ubercab.driver&amp;hl=en_US&amp;gl=US&amp;pli=1" TargetMode="External"/><Relationship Id="rId4" Type="http://schemas.openxmlformats.org/officeDocument/2006/relationships/hyperlink" Target="https://www.uber.com/pl/pl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uber.com/en-PL/blog/exchange-license-obtain-excerpt/" TargetMode="External"/><Relationship Id="rId4" Type="http://schemas.openxmlformats.org/officeDocument/2006/relationships/hyperlink" Target="https://www.uber.com/en-PL/blog/lista-partnerow/" TargetMode="External"/><Relationship Id="rId5" Type="http://schemas.openxmlformats.org/officeDocument/2006/relationships/hyperlink" Target="https://help.uber.com/driving-and-delivering/section/appointments?nodeId=272dd17c-6dcd-499e-b91b-781381882de8" TargetMode="External"/><Relationship Id="rId6" Type="http://schemas.openxmlformats.org/officeDocument/2006/relationships/hyperlink" Target="https://help.uber.com/driving-and-delive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uber.com/en-PL/blog/exchange-license-obtain-excerpt/" TargetMode="External"/><Relationship Id="rId4" Type="http://schemas.openxmlformats.org/officeDocument/2006/relationships/hyperlink" Target="https://help.uber.com/driving-and-deliverin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lay.google.com/store/apps/details?id=com.ubercab.driver&amp;hl=en_US&amp;gl=US&amp;pli=1" TargetMode="External"/><Relationship Id="rId4" Type="http://schemas.openxmlformats.org/officeDocument/2006/relationships/hyperlink" Target="https://www.uber.com/pl/pl/" TargetMode="External"/><Relationship Id="rId5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uber.com/pl/blog/zostan-partnerem/" TargetMode="External"/><Relationship Id="rId4" Type="http://schemas.openxmlformats.org/officeDocument/2006/relationships/hyperlink" Target="https://www.biznes.gov.pl/pl/opisy-procedur/-/proc/475" TargetMode="External"/><Relationship Id="rId5" Type="http://schemas.openxmlformats.org/officeDocument/2006/relationships/hyperlink" Target="https://help.uber.com/driving-and-delivering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uber.com/pl/pl/drive/requirements/vehicle-requirements/" TargetMode="External"/><Relationship Id="rId4" Type="http://schemas.openxmlformats.org/officeDocument/2006/relationships/hyperlink" Target="https://www.biznes.gov.pl/pl/opisy-procedur/-/proc/475" TargetMode="External"/><Relationship Id="rId5" Type="http://schemas.openxmlformats.org/officeDocument/2006/relationships/hyperlink" Target="https://help.uber.com/driving-and-delivering" TargetMode="External"/><Relationship Id="rId6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17" name="Google Shape;117;p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8" name="Google Shape;118;p1"/>
          <p:cNvPicPr preferRelativeResize="0"/>
          <p:nvPr/>
        </p:nvPicPr>
        <p:blipFill rotWithShape="1">
          <a:blip r:embed="rId3">
            <a:alphaModFix/>
          </a:blip>
          <a:srcRect b="10674" l="3751" r="2938" t="0"/>
          <a:stretch/>
        </p:blipFill>
        <p:spPr>
          <a:xfrm>
            <a:off x="0" y="-1741325"/>
            <a:ext cx="10936699" cy="6884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"/>
          <p:cNvSpPr txBox="1"/>
          <p:nvPr/>
        </p:nvSpPr>
        <p:spPr>
          <a:xfrm>
            <a:off x="311400" y="161925"/>
            <a:ext cx="5165400" cy="30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Twój przewodnik po przejazdach z Uber w Polsce</a:t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Osiągaj przychód kiedy chcesz</a:t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453925"/>
            <a:ext cx="1132498" cy="689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311400" y="3392475"/>
            <a:ext cx="3664200" cy="10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Niniejszy przewodnik stanowi jedynie materiał informacyjny Uber Polska sp. z o.o. Celem tej komunikacji nie jest udzielanie jakichkolwiek porad prawnych, podatkowych lub finansowych. Firma Uber Polska sp. z o.o. nie będzie odpowiedzialna za jakiekolwiek działania partnerów / kierowców podjęte na podstawie tego materiału. Wskazujemy, że zarówno osoby fizyczne jak i podmioty handlowe są wyłącznie odpowiedzialne za własne prawne / podatkowe / finansowe decyzje</a:t>
            </a:r>
            <a:endParaRPr b="0" i="0" sz="16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"/>
          <p:cNvSpPr txBox="1"/>
          <p:nvPr/>
        </p:nvSpPr>
        <p:spPr>
          <a:xfrm>
            <a:off x="227850" y="297000"/>
            <a:ext cx="4912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Już prawie... ostatnie kroki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/>
          <p:cNvSpPr txBox="1"/>
          <p:nvPr/>
        </p:nvSpPr>
        <p:spPr>
          <a:xfrm>
            <a:off x="92475" y="1697400"/>
            <a:ext cx="6454800" cy="33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5 - Prześlij swoje dokumenty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905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otrzymałeś/aś wymagane dokumenty? Nadszedł czas, aby przesłać je za pośrednictwem aplikacji Uber Driver lub na stronie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supplier.uber.com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 aplikacji znajdziesz przegląd swoich dokumentów wraz z instrukcjami, jak je przesłać.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905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jeszcze tego nie zrobiłeś/aś, prześlij następujące dokumenty, aby uzupełnić swój profil:</a:t>
            </a:r>
            <a:endParaRPr b="1" i="0" sz="15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profilowe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" sz="1000">
                <a:solidFill>
                  <a:schemeClr val="dk1"/>
                </a:solidFill>
              </a:rPr>
              <a:t>okument tożsamości/paszport/zezwolenie na pobyt (z informacją „Dostęp do rynku pracy”)</a:t>
            </a:r>
            <a:endParaRPr sz="1000">
              <a:solidFill>
                <a:schemeClr val="dk1"/>
              </a:solidFill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lang="en" sz="1000">
                <a:solidFill>
                  <a:schemeClr val="dk1"/>
                </a:solidFill>
              </a:rPr>
              <a:t>Polskie prawo jazdy </a:t>
            </a:r>
            <a:endParaRPr sz="1000">
              <a:solidFill>
                <a:schemeClr val="dk1"/>
              </a:solidFill>
            </a:endParaRPr>
          </a:p>
          <a:p>
            <a:pPr indent="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tym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blogu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znajdziesz informacje o tym, jak zmienić prawo jazdy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Licencja taxi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Wyciąg z banku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Wpis do(CEIDG/KRS)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osobisty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każdej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osoby która ma więcej niż 25% w firmie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3905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osobisty członka zarządu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9052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wszystko gotowe?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90525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6AA84F"/>
              </a:buClr>
              <a:buSzPts val="11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Wprowadź dane do fakturowania w aplikacji Uber Driver lub na stronie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supplier.uber.com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90525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1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Wpisz dane do bankowości w aplikacji Uber Driver lub na stronie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supplier.uber.com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90525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pełne sprawdzenie konta i aktywacja zajmuje maksymalnie 48 godzin, zanim będzie można rozpocząć wykonywanie przejazdów.</a:t>
            </a:r>
            <a:endParaRPr b="0" i="1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"/>
          <p:cNvSpPr txBox="1"/>
          <p:nvPr/>
        </p:nvSpPr>
        <p:spPr>
          <a:xfrm>
            <a:off x="6491800" y="712500"/>
            <a:ext cx="2433000" cy="27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6 - Wykonaj swój pierwszy przejazd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wszystko zostało dodane  i zaakceptowane, konto zostanie automatycznie aktywowane.</a:t>
            </a: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TAK! Witamy w aplikacji Uber Driver - nie możemy się doczekać, aby zobaczyć Cię na drodze! 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0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Rozpocznij pracę jako niezależny/a kierowca/kierowczyni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0"/>
          <p:cNvSpPr txBox="1"/>
          <p:nvPr/>
        </p:nvSpPr>
        <p:spPr>
          <a:xfrm>
            <a:off x="147950" y="554850"/>
            <a:ext cx="6343800" cy="13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2903"/>
              <a:buFont typeface="Arial"/>
              <a:buNone/>
            </a:pPr>
            <a:r>
              <a:rPr b="1" i="0" lang="en" sz="3341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334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4 - Osobista weryfikacja kierowcy/kierowczyni</a:t>
            </a:r>
            <a:endParaRPr b="1" i="0" sz="334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1796"/>
              <a:buFont typeface="Arial"/>
              <a:buNone/>
            </a:pPr>
            <a:r>
              <a:rPr b="0" i="0" lang="en" sz="212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Ukończyłeś/łaś wszystkie powyższe kroki? Czas na osobistą weryfikację.</a:t>
            </a:r>
            <a:endParaRPr b="0" i="0" sz="212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1796"/>
              <a:buFont typeface="Arial"/>
              <a:buNone/>
            </a:pPr>
            <a:r>
              <a:rPr b="0" i="0" lang="en" sz="212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Zarezerwuj spotkanie za pośrednictwem aplikacji lub </a:t>
            </a:r>
            <a:r>
              <a:rPr b="0" i="0" lang="en" sz="2123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strony internetowej</a:t>
            </a:r>
            <a:r>
              <a:rPr b="0" i="0" lang="en" sz="212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udaj się do biura weryfikacyjnego z dokumentem tożsamości, prawem jazdy i zaświadczeniem o niekaralności (wydanym nie wcześniej niż 30 dni przed przybyciem na weryfikację). </a:t>
            </a:r>
            <a:endParaRPr b="0" i="0" sz="212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51796"/>
              <a:buFont typeface="Arial"/>
              <a:buNone/>
            </a:pPr>
            <a:r>
              <a:rPr b="0" i="0" lang="en" sz="212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Podczas weryfikacji nasi agenci zrobią ci zdjęcie profilowe na specjalnym tle Uber!</a:t>
            </a:r>
            <a:endParaRPr b="0" i="0" sz="212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11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"/>
          <p:cNvSpPr txBox="1"/>
          <p:nvPr>
            <p:ph idx="4294967295" type="title"/>
          </p:nvPr>
        </p:nvSpPr>
        <p:spPr>
          <a:xfrm>
            <a:off x="228600" y="365750"/>
            <a:ext cx="8590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lang="en" sz="1500">
                <a:latin typeface="Arial"/>
                <a:ea typeface="Arial"/>
                <a:cs typeface="Arial"/>
                <a:sym typeface="Arial"/>
              </a:rPr>
              <a:t> Przegląd terminów i możliwych kosztów</a:t>
            </a:r>
            <a:endParaRPr b="1" sz="15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3" name="Google Shape;213;p11"/>
          <p:cNvCxnSpPr/>
          <p:nvPr/>
        </p:nvCxnSpPr>
        <p:spPr>
          <a:xfrm>
            <a:off x="242300" y="1099925"/>
            <a:ext cx="86253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14" name="Google Shape;214;p11"/>
          <p:cNvGrpSpPr/>
          <p:nvPr/>
        </p:nvGrpSpPr>
        <p:grpSpPr>
          <a:xfrm>
            <a:off x="755500" y="1002175"/>
            <a:ext cx="181500" cy="187200"/>
            <a:chOff x="222100" y="1002175"/>
            <a:chExt cx="181500" cy="187200"/>
          </a:xfrm>
        </p:grpSpPr>
        <p:sp>
          <p:nvSpPr>
            <p:cNvPr id="215" name="Google Shape;215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11"/>
          <p:cNvGrpSpPr/>
          <p:nvPr/>
        </p:nvGrpSpPr>
        <p:grpSpPr>
          <a:xfrm>
            <a:off x="3193900" y="1002175"/>
            <a:ext cx="181500" cy="187200"/>
            <a:chOff x="222100" y="1002175"/>
            <a:chExt cx="181500" cy="187200"/>
          </a:xfrm>
        </p:grpSpPr>
        <p:sp>
          <p:nvSpPr>
            <p:cNvPr id="218" name="Google Shape;218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11"/>
          <p:cNvGrpSpPr/>
          <p:nvPr/>
        </p:nvGrpSpPr>
        <p:grpSpPr>
          <a:xfrm>
            <a:off x="5611950" y="1006325"/>
            <a:ext cx="181500" cy="187200"/>
            <a:chOff x="222100" y="1002175"/>
            <a:chExt cx="181500" cy="187200"/>
          </a:xfrm>
        </p:grpSpPr>
        <p:sp>
          <p:nvSpPr>
            <p:cNvPr id="221" name="Google Shape;221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11"/>
          <p:cNvGrpSpPr/>
          <p:nvPr/>
        </p:nvGrpSpPr>
        <p:grpSpPr>
          <a:xfrm>
            <a:off x="7256400" y="1006325"/>
            <a:ext cx="181500" cy="187200"/>
            <a:chOff x="222100" y="1002175"/>
            <a:chExt cx="181500" cy="187200"/>
          </a:xfrm>
        </p:grpSpPr>
        <p:sp>
          <p:nvSpPr>
            <p:cNvPr id="224" name="Google Shape;224;p11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26" name="Google Shape;226;p11"/>
          <p:cNvCxnSpPr/>
          <p:nvPr/>
        </p:nvCxnSpPr>
        <p:spPr>
          <a:xfrm>
            <a:off x="7347150" y="1156025"/>
            <a:ext cx="6300" cy="25392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7" name="Google Shape;227;p11"/>
          <p:cNvSpPr txBox="1"/>
          <p:nvPr/>
        </p:nvSpPr>
        <p:spPr>
          <a:xfrm>
            <a:off x="639750" y="1238650"/>
            <a:ext cx="2292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Tydzień 1 &amp; 2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Początkowa kwota inwestycji ~ 222 PLN-920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 txBox="1"/>
          <p:nvPr/>
        </p:nvSpPr>
        <p:spPr>
          <a:xfrm>
            <a:off x="2889600" y="1214025"/>
            <a:ext cx="21135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Tydzień  3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Początkowa kwota inwestycji ~ 400 PLN  +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Miesięczna ~ 100 PLN - 300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Za pojazd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5255175" y="1238650"/>
            <a:ext cx="1944600" cy="4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Tydzień  4-12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Początkowa kwota inwestycji ~ 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 txBox="1"/>
          <p:nvPr>
            <p:ph idx="4294967295" type="subTitle"/>
          </p:nvPr>
        </p:nvSpPr>
        <p:spPr>
          <a:xfrm>
            <a:off x="75650" y="1825525"/>
            <a:ext cx="2048400" cy="24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Zarejestruj się przez Uber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Rejestracja jednoosobowej działalności 0 PLN / spółki kapitałowej 600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Wniosek o licencję taxi      ~ 200 PLN-320 PLN  2- 4 tygodni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Wniosek o wypis na samochód z licencji taxi 22 PLN - 35,2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1"/>
          <p:cNvSpPr txBox="1"/>
          <p:nvPr>
            <p:ph idx="4294967295" type="subTitle"/>
          </p:nvPr>
        </p:nvSpPr>
        <p:spPr>
          <a:xfrm>
            <a:off x="2889600" y="2076575"/>
            <a:ext cx="1850100" cy="16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Naklejki taxi na samochód i lampa taxi ~300 PLN-400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Zorganizowanie pojazdu i ubezpieczenia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~ 100 PLN - 300 PLN miesięcznie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1"/>
          <p:cNvSpPr txBox="1"/>
          <p:nvPr>
            <p:ph idx="4294967295" type="subTitle"/>
          </p:nvPr>
        </p:nvSpPr>
        <p:spPr>
          <a:xfrm>
            <a:off x="5270975" y="1857875"/>
            <a:ext cx="1850100" cy="16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Prześlij swoje dokumenty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Ukończ osobistą weryfikację kierowcy,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1"/>
          <p:cNvSpPr txBox="1"/>
          <p:nvPr/>
        </p:nvSpPr>
        <p:spPr>
          <a:xfrm>
            <a:off x="6787550" y="3751351"/>
            <a:ext cx="22929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Tydzień  4-12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Przejdź do trybu online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🚗🚗🚗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0" y="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Rozpocznij pracę jako niezależny/a kierowca/kierowczyni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1"/>
          <p:cNvSpPr txBox="1"/>
          <p:nvPr/>
        </p:nvSpPr>
        <p:spPr>
          <a:xfrm>
            <a:off x="6582825" y="4728000"/>
            <a:ext cx="2561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2"/>
          <p:cNvSpPr txBox="1"/>
          <p:nvPr>
            <p:ph idx="4294967295" type="title"/>
          </p:nvPr>
        </p:nvSpPr>
        <p:spPr>
          <a:xfrm>
            <a:off x="228600" y="289560"/>
            <a:ext cx="8688300" cy="6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8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lang="en"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sz="2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42" name="Google Shape;242;p12"/>
          <p:cNvSpPr txBox="1"/>
          <p:nvPr>
            <p:ph idx="4294967295" type="subTitle"/>
          </p:nvPr>
        </p:nvSpPr>
        <p:spPr>
          <a:xfrm>
            <a:off x="127650" y="834675"/>
            <a:ext cx="5702700" cy="43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152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Partner floty to właściciel firmy, który po zarejestrowaniu się jako partner Uber, może udostępnić swoją flotę wielu innym kierowcom.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524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tym przewodniku pomożemy Ci zacząć. Skorzystaj z listy kontrolnej po prawej stronie, aby sprawdzić, czy udało Ci się wykonać wszystkie kroki!</a:t>
            </a:r>
            <a:endParaRPr b="0" i="0" sz="10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1524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1 - Zarejestruj się w Uber</a:t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524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jeszcze tego nie zrobiłeś/łaś - pobierz aplikację </a:t>
            </a:r>
            <a:r>
              <a:rPr b="1" i="0" lang="en" sz="110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Driver </a:t>
            </a:r>
            <a:r>
              <a:rPr b="0" i="0" lang="en" sz="110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swój </a:t>
            </a:r>
            <a:r>
              <a:rPr b="0" i="0" lang="en" sz="1106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telefon</a:t>
            </a:r>
            <a:r>
              <a:rPr b="0" i="0" lang="en" sz="110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lub stwórz konto na</a:t>
            </a:r>
            <a:r>
              <a:rPr b="0" i="0" lang="en" sz="1106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komputerze</a:t>
            </a:r>
            <a:endParaRPr b="0" i="0" sz="110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52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Wybierz "zarejestruj się, aby jeździć i dostarczać" i zacznij przesyłać dokumenty!</a:t>
            </a:r>
            <a:endParaRPr b="0" i="0" sz="110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43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2"/>
          <p:cNvSpPr/>
          <p:nvPr/>
        </p:nvSpPr>
        <p:spPr>
          <a:xfrm>
            <a:off x="5830450" y="50"/>
            <a:ext cx="3190200" cy="5143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Lista kontrolna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1 - Zarejestruj się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Pobierz aplikację Uber Driver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Zarejestruj się przez aplikację Uber Driver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2 - Dokumenty</a:t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 tożsamości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Wypis z (CEIDG/KRS)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Licencja taxi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Wyciąg z banku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niekaralności,Badanie lekarskie i psychologiczne&amp;</a:t>
            </a:r>
            <a:r>
              <a:rPr lang="en" sz="1000">
                <a:solidFill>
                  <a:schemeClr val="dk1"/>
                </a:solidFill>
              </a:rPr>
              <a:t>Polskie p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rawo jazdy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tylko jeśli chcesz być również kierowcą</a:t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3 - Pojazdy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Organizowanie pojazdu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Załatwienie ubezpieczenia dla pojazdu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Załatwienie wypisu z licencji taxi dla pojazdu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Przygotuj zdjęcie samochodu ze wszystkimi niezbędnymi znakami taxi (zgodnie z lokalnym prawem dotyczącym taksówek).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4 - Osobista weryfikacja kierowcy jeżeli również będziesz wykonywać przejazdy(DIPV)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Umów się na spotkanie w biurze DIPV w celu osobistej weryfikacji.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Przynieś ze sobą dokumenty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5 - Prześlij pozostałe dokumenty i informacje za pomocą aplikacji Uber.</a:t>
            </a:r>
            <a:endParaRPr b="1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77025" y="2790900"/>
            <a:ext cx="2803949" cy="23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3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3"/>
          <p:cNvSpPr txBox="1"/>
          <p:nvPr/>
        </p:nvSpPr>
        <p:spPr>
          <a:xfrm>
            <a:off x="227850" y="297000"/>
            <a:ext cx="78366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2 - Złóż wniosek o dokumenty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Oprócz dokumentów osobistych, dowodu osobistego, prawa jazdy i zaświadczenia o niekaralność, będziesz potrzebować jeszcze kilku innych dokumentów. Aby rozpocząć działalność jako samodzielny przedsiębiorca  w Polsce, musisz uzyskać niezbędne dodatkowe dokumenty. Należy posiadać własną firmę i uzyskać dla niej licencję taxi.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Zalecamy, aby ubiegać się o różne dokumenty w tym samym czasie, aby szybciej wyruszyć w drogę!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3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3"/>
          <p:cNvSpPr/>
          <p:nvPr/>
        </p:nvSpPr>
        <p:spPr>
          <a:xfrm>
            <a:off x="317825" y="1441675"/>
            <a:ext cx="3961200" cy="34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Utwórz firmę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Aby zostać samodzielnym przedsiębiorcą Uber, potrzebujesz założenia własnej firmy. Jako Uber pozostawiamy Ci decyzję, jaki rodzaj firmy chcesz utworzyć. Zgodnie z polskim prawem istnieją dwa rodzaje firm do wyboru: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działalność jednoosobowa (rejestr CEIDG),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założenie dowolnej spółki handlowej </a:t>
            </a:r>
            <a:r>
              <a:rPr b="0" i="0" lang="en" sz="1050" u="none" cap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(KRS)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zaleca skonsultowanie decyzji biznesowej z profesjonalistą, ponieważ Uber nie udziela porad prawnych ani podatkowych.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Podczas rejestracji firmy należy jednak wybrać kod PKD 49.32.Z (działalność taksówek osobowych).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Złóż wniosek o licencję taxi dla swojej firmy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Wykonaj kroki opisane na tej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stronie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3"/>
          <p:cNvSpPr/>
          <p:nvPr/>
        </p:nvSpPr>
        <p:spPr>
          <a:xfrm>
            <a:off x="4456150" y="1394875"/>
            <a:ext cx="3799500" cy="31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Złóż wniosek o licencję taxi dla swojej firmy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Wykonaj kolejne kroki: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posiadaj  samochód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wykonaj badania  lekarskie i psychologiczne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uzyskaj  zaświadczenie o niekaralności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wyposaż samochodu w niezbędne elementy taxi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udaj się do dowolnej okręgowej stacji kontroli pojazdów w celu sprawdzenia samochodu pod kątem taksówkarskim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uzyskaj pieczątkę taxi w dowodzie rejestracyjnym samochodu w urzędzie rejestracji pojazdów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Złóż wniosek o licencję taxi dla swojej firmy w urzędzie miejskim - więcej informacji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 tutaj.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Poczekaj na licencję taxi dla swojej firmy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Proces ten może potrwać do 2-4 tygodni.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Uzyskaj licencję taxi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otrzymałeś/aś wszystkie powyższe dokumenty?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4"/>
          <p:cNvSpPr txBox="1"/>
          <p:nvPr/>
        </p:nvSpPr>
        <p:spPr>
          <a:xfrm>
            <a:off x="147950" y="237725"/>
            <a:ext cx="5762700" cy="486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3 - Zorganizuj pojazd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Którym pojazdem odbędziesz swój pierwszy przejazd z aplikacją Uber? Sprawdź, jakie kolejne kroki musisz wykonać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Znajdź pojazd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tutaj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znajdziesz przegląd wymagań dotyczących pojazdów</a:t>
            </a: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Kup pojazd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Weź pojazd w leasing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wybierz leasing pełny (leasing operacyjny) lub leasing finansowy, jeśli chcesz mieć pojazd na własność po zakończeniu okresu leasingu. 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Wynajmij pojazd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Wyrób polisę ubezpieczeniową 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Upewnij się, że Twój pojazd jest odpowiednio ubezpieczony i posiada potwierdzenie tego ubezpieczenia. Czy leasingujesz pojazd? Sprawdź, czy jest to częścią umowy.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Wyposaż pojazd w oznakowanie taxi i lampę taxi (zgodnie z lokalnymi przepisami dotyczącymi taksówek).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Polsce każda taksówka musi być wyposażona zgodnie z krajowymi i lokalnymi przepisami dotyczącymi taksówek. Aby uzyskać więcej informacji, możesz skontaktować się z lokalnym oddziałem Urzędu Miasta lub dowiedzieć się więcej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tutaj.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Odwiedź stację kontroli pojazdów w celu sprawdzenia stanu technicznego samochodu.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Podczas przeglądu pojazd zostanie sprawdzony pod kątem spełnienia wszystkich wymogów dotyczących taksówek. Jeśli inspekcja przebiegnie pomyślnie, otrzymasz dokument potwierdzający spełnienie wymogów.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Odwiedź urząd zajmujący się rejestracją pojazdów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Odwiedź urząd rejestracji pojazdów z dokumentem potwierdzającym spełnienie wymogów przewozu taksówką, aby otrzymać pieczątkę taxi w dowodzie rejestracyjnym samochodu. Należy pamiętać, że odpowiednim urzędem jest urząd wymieniony w dowodzie rejestracyjnym samochodu.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14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30625" r="17860" t="0"/>
          <a:stretch/>
        </p:blipFill>
        <p:spPr>
          <a:xfrm>
            <a:off x="6100350" y="-2250"/>
            <a:ext cx="3979023" cy="514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4"/>
          <p:cNvSpPr txBox="1"/>
          <p:nvPr/>
        </p:nvSpPr>
        <p:spPr>
          <a:xfrm>
            <a:off x="3096000" y="4804800"/>
            <a:ext cx="2890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5"/>
          <p:cNvSpPr txBox="1"/>
          <p:nvPr/>
        </p:nvSpPr>
        <p:spPr>
          <a:xfrm>
            <a:off x="66675" y="523875"/>
            <a:ext cx="6425100" cy="13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4 - Osobista weryfikacja kierowcy/kierowczyni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Ukończyłeś/aś wszystkie powyższe kroki? Czas na osobistą weryfikację.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Zarezerwuj spotkanie za pośrednictwem aplikacji lub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strony internetowej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udaj się do biura weryfikacyjnego z dokumentem tożsamości, prawem jazdy i zaświadczeniem o niekaralności (wydanym nie wcześniej niż 30 dni przed przybyciem na weryfikację).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Podczas weryfikacji nasi agenci zrobią ci zdjęcie profilowe na specjalnym tle Ubera!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Ten krok jest wymagany tylko wtedy, gdy chcesz zostać kierowcą.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5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5"/>
          <p:cNvSpPr txBox="1"/>
          <p:nvPr/>
        </p:nvSpPr>
        <p:spPr>
          <a:xfrm>
            <a:off x="227850" y="259525"/>
            <a:ext cx="4912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Już prawie... ostatnie kroki</a:t>
            </a:r>
            <a:endParaRPr b="1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5"/>
          <p:cNvSpPr txBox="1"/>
          <p:nvPr/>
        </p:nvSpPr>
        <p:spPr>
          <a:xfrm>
            <a:off x="6332125" y="705925"/>
            <a:ext cx="2475300" cy="18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6 - Wykonaj swój pierwszy przejazd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wszystko zostało dodane i zaakceptowane, konto zostanie automatycznie aktywowane.</a:t>
            </a: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TAK! Witamy w aplikacji Uber Driver - nie możemy się doczekać, aby zobaczyć Cię na drodze! 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5"/>
          <p:cNvSpPr txBox="1"/>
          <p:nvPr/>
        </p:nvSpPr>
        <p:spPr>
          <a:xfrm>
            <a:off x="6582825" y="4728000"/>
            <a:ext cx="2561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5"/>
          <p:cNvSpPr txBox="1"/>
          <p:nvPr/>
        </p:nvSpPr>
        <p:spPr>
          <a:xfrm>
            <a:off x="66675" y="1977475"/>
            <a:ext cx="6724500" cy="3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7"/>
              <a:buFont typeface="Arial"/>
              <a:buNone/>
            </a:pPr>
            <a:r>
              <a:rPr b="1" i="0" lang="en" sz="1517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I </a:t>
            </a:r>
            <a:r>
              <a:rPr b="1" i="0" lang="en" sz="151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5 - Prześlij swoje dokumenty</a:t>
            </a:r>
            <a:endParaRPr b="1" i="0" sz="151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905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otrzymałeś/aś wymagane dokumenty? Nadszedł czas, aby przesłać je za pośrednictwem aplikacji Uber Driver lub strony </a:t>
            </a:r>
            <a:r>
              <a:rPr b="0" i="0" lang="en" sz="9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supplier.uber.com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W aplikacji znajdziesz przegląd swoich dokumentów wraz z instrukcjami, jak je przesłać.</a:t>
            </a:r>
            <a:r>
              <a:rPr b="0" i="0" lang="en" sz="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" sz="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905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jeszcze tego nie zrobiłeś/aś, prześlij następujące dokumenty, aby uzupełnić swój profil:</a:t>
            </a:r>
            <a:endParaRPr b="1" i="0" sz="9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1905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profilowe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190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 tożsamości/paszport/zezwolenie na pobyt (z informacją „Dostęp do rynku pracy”)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190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Licencja taxi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190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Wyciąg z banku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190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Wpis do (CEIDG/KRS)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190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osobisty osoby która ma więcej niż 25% w firmie 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457200" marR="190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osobisty członka zarządu 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9400" lvl="0" marL="457200" marR="190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❏"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niekaralności&amp;</a:t>
            </a:r>
            <a:r>
              <a:rPr lang="en" sz="900">
                <a:solidFill>
                  <a:schemeClr val="dk1"/>
                </a:solidFill>
              </a:rPr>
              <a:t>Polskie prawo jazdy 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tym </a:t>
            </a:r>
            <a:r>
              <a:rPr b="0" i="0" lang="en" sz="9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blogu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znajdziesz informacje o tym, jak zmienić prawo jazdy</a:t>
            </a:r>
            <a:r>
              <a:rPr b="0" i="0" lang="en" sz="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1905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tylko jeśli chcesz być również kierowcą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19050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wszystko gotowe?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5275" lvl="0" marL="457200" marR="19050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6AA84F"/>
              </a:buClr>
              <a:buSzPts val="1050"/>
              <a:buFont typeface="Arial"/>
              <a:buChar char="✓"/>
            </a:pPr>
            <a:r>
              <a:rPr b="0" i="0" lang="en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Wprowadź dane do fakturowania w aplikacji Uber Driver lub na stronie </a:t>
            </a:r>
            <a:r>
              <a:rPr b="0" i="0" lang="en" sz="105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supplier.uber.com</a:t>
            </a:r>
            <a:r>
              <a:rPr b="0" i="0" lang="en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5275" lvl="0" marL="457200" marR="1905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050"/>
              <a:buFont typeface="Arial"/>
              <a:buChar char="✓"/>
            </a:pPr>
            <a:r>
              <a:rPr b="0" i="0" lang="en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Wpisz dane do bankowości w aplikacji Uber Driver lub na stronie </a:t>
            </a:r>
            <a:r>
              <a:rPr b="0" i="0" lang="en" sz="105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supplier.uber.com</a:t>
            </a:r>
            <a:r>
              <a:rPr b="0" i="0" lang="en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9050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1" lang="en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pełne sprawdzenie konta i aktywacja zajmuje maksymalnie 48 godzin, zanim będzie można rozpocząć wykonywanie przejazdów.</a:t>
            </a:r>
            <a:endParaRPr b="0" i="1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"/>
          <p:cNvSpPr txBox="1"/>
          <p:nvPr/>
        </p:nvSpPr>
        <p:spPr>
          <a:xfrm>
            <a:off x="227850" y="297000"/>
            <a:ext cx="4912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7 - Zarządzaj swoją flotą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6"/>
          <p:cNvSpPr txBox="1"/>
          <p:nvPr/>
        </p:nvSpPr>
        <p:spPr>
          <a:xfrm>
            <a:off x="227850" y="297000"/>
            <a:ext cx="78366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Gdy tylko będziesz online jako partner flotowy na platformie Uber, możesz natychmiast zarządzać swoją flotą online za pośrednictwem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supplier.uber.com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jakich funkcji masz dostęp korzystając z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supplier.uber.com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Wgląd w dokumenty floty, kierowców i pojazdów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Wgląd w finanse i osiągi floty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Łatwe dodawanie kierowców do floty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Łatwe sprawdzanie statusu kierowcy i pojazdu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Pomoc kierowcom we wdrożeniu do pracy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6"/>
          <p:cNvSpPr txBox="1"/>
          <p:nvPr/>
        </p:nvSpPr>
        <p:spPr>
          <a:xfrm>
            <a:off x="6582825" y="4728000"/>
            <a:ext cx="2561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73700" y="1648125"/>
            <a:ext cx="5630198" cy="298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7"/>
          <p:cNvSpPr txBox="1"/>
          <p:nvPr>
            <p:ph idx="4294967295" type="title"/>
          </p:nvPr>
        </p:nvSpPr>
        <p:spPr>
          <a:xfrm>
            <a:off x="228600" y="365750"/>
            <a:ext cx="8590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lang="en" sz="1500">
                <a:latin typeface="Arial"/>
                <a:ea typeface="Arial"/>
                <a:cs typeface="Arial"/>
                <a:sym typeface="Arial"/>
              </a:rPr>
              <a:t> Przegląd terminów i możliwych kosztów</a:t>
            </a:r>
            <a:endParaRPr b="1" sz="15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6" name="Google Shape;286;p17"/>
          <p:cNvCxnSpPr/>
          <p:nvPr/>
        </p:nvCxnSpPr>
        <p:spPr>
          <a:xfrm>
            <a:off x="242300" y="1099925"/>
            <a:ext cx="86253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87" name="Google Shape;287;p17"/>
          <p:cNvGrpSpPr/>
          <p:nvPr/>
        </p:nvGrpSpPr>
        <p:grpSpPr>
          <a:xfrm>
            <a:off x="755500" y="1002175"/>
            <a:ext cx="181500" cy="187200"/>
            <a:chOff x="222100" y="1002175"/>
            <a:chExt cx="181500" cy="187200"/>
          </a:xfrm>
        </p:grpSpPr>
        <p:sp>
          <p:nvSpPr>
            <p:cNvPr id="288" name="Google Shape;288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17"/>
          <p:cNvGrpSpPr/>
          <p:nvPr/>
        </p:nvGrpSpPr>
        <p:grpSpPr>
          <a:xfrm>
            <a:off x="3193900" y="1002175"/>
            <a:ext cx="181500" cy="187200"/>
            <a:chOff x="222100" y="1002175"/>
            <a:chExt cx="181500" cy="187200"/>
          </a:xfrm>
        </p:grpSpPr>
        <p:sp>
          <p:nvSpPr>
            <p:cNvPr id="291" name="Google Shape;291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p17"/>
          <p:cNvGrpSpPr/>
          <p:nvPr/>
        </p:nvGrpSpPr>
        <p:grpSpPr>
          <a:xfrm>
            <a:off x="5611950" y="1006325"/>
            <a:ext cx="181500" cy="187200"/>
            <a:chOff x="222100" y="1002175"/>
            <a:chExt cx="181500" cy="187200"/>
          </a:xfrm>
        </p:grpSpPr>
        <p:sp>
          <p:nvSpPr>
            <p:cNvPr id="294" name="Google Shape;294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17"/>
          <p:cNvGrpSpPr/>
          <p:nvPr/>
        </p:nvGrpSpPr>
        <p:grpSpPr>
          <a:xfrm>
            <a:off x="7256400" y="1006325"/>
            <a:ext cx="181500" cy="187200"/>
            <a:chOff x="222100" y="1002175"/>
            <a:chExt cx="181500" cy="187200"/>
          </a:xfrm>
        </p:grpSpPr>
        <p:sp>
          <p:nvSpPr>
            <p:cNvPr id="297" name="Google Shape;297;p17"/>
            <p:cNvSpPr/>
            <p:nvPr/>
          </p:nvSpPr>
          <p:spPr>
            <a:xfrm>
              <a:off x="222100" y="1002175"/>
              <a:ext cx="181500" cy="1872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256150" y="1039675"/>
              <a:ext cx="113400" cy="11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99" name="Google Shape;299;p17"/>
          <p:cNvCxnSpPr/>
          <p:nvPr/>
        </p:nvCxnSpPr>
        <p:spPr>
          <a:xfrm>
            <a:off x="7347150" y="1156025"/>
            <a:ext cx="6300" cy="2539200"/>
          </a:xfrm>
          <a:prstGeom prst="straightConnector1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0" name="Google Shape;300;p17"/>
          <p:cNvSpPr txBox="1"/>
          <p:nvPr/>
        </p:nvSpPr>
        <p:spPr>
          <a:xfrm>
            <a:off x="639750" y="1238650"/>
            <a:ext cx="2292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Tydzień 1 &amp; 2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Początkowa kwota inwestycji ~ 222 PLN-920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7"/>
          <p:cNvSpPr txBox="1"/>
          <p:nvPr/>
        </p:nvSpPr>
        <p:spPr>
          <a:xfrm>
            <a:off x="2889600" y="1214025"/>
            <a:ext cx="21135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Tydzień  3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Początkowa kwota inwestycji ~ 400 PLN  +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Miesięczna ~ 100 PLN - 300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Za pojazd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7"/>
          <p:cNvSpPr txBox="1"/>
          <p:nvPr/>
        </p:nvSpPr>
        <p:spPr>
          <a:xfrm>
            <a:off x="5255175" y="1238650"/>
            <a:ext cx="1944600" cy="4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Tydzień  4-12</a:t>
            </a:r>
            <a:endParaRPr b="0" i="1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Początkowa kwota inwestycji ~ 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7"/>
          <p:cNvSpPr txBox="1"/>
          <p:nvPr>
            <p:ph idx="4294967295" type="subTitle"/>
          </p:nvPr>
        </p:nvSpPr>
        <p:spPr>
          <a:xfrm>
            <a:off x="75650" y="1825525"/>
            <a:ext cx="2048400" cy="24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Rejestracja jednoosobowej działalności 0 PLN / spółki 600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Wniosek o licencję taxi      ~ 200 PLN-320 PLN | 2- 4 tygodni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Wniosek o wypis na samochód z licencji taxi 22 PLN - 35,2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7"/>
          <p:cNvSpPr txBox="1"/>
          <p:nvPr>
            <p:ph idx="4294967295" type="subTitle"/>
          </p:nvPr>
        </p:nvSpPr>
        <p:spPr>
          <a:xfrm>
            <a:off x="2889600" y="2076575"/>
            <a:ext cx="1850100" cy="16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Naklejki taxi na samochód i lampa taxi ~300 PLN-400 PLN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Zorganizowanie pojazdu i ubezpieczenia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~ 100 PLN - 300 PLN miesięcznie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7"/>
          <p:cNvSpPr txBox="1"/>
          <p:nvPr>
            <p:ph idx="4294967295" type="subTitle"/>
          </p:nvPr>
        </p:nvSpPr>
        <p:spPr>
          <a:xfrm>
            <a:off x="5270975" y="1857875"/>
            <a:ext cx="1850100" cy="16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Prześlij swoje dokumenty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Ukończ osobistą weryfikację kierowcy, Uwaga: tylko jeśli chcesz być również kierowcą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7"/>
          <p:cNvSpPr txBox="1"/>
          <p:nvPr/>
        </p:nvSpPr>
        <p:spPr>
          <a:xfrm>
            <a:off x="6787550" y="3751351"/>
            <a:ext cx="2292900" cy="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Неделя 4-12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Tryb online </a:t>
            </a: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🚗🚗🚗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7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7"/>
          <p:cNvSpPr txBox="1"/>
          <p:nvPr/>
        </p:nvSpPr>
        <p:spPr>
          <a:xfrm>
            <a:off x="6582825" y="4728000"/>
            <a:ext cx="2561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Gotowy do jazdy!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/>
          <p:nvPr/>
        </p:nvSpPr>
        <p:spPr>
          <a:xfrm>
            <a:off x="120225" y="297000"/>
            <a:ext cx="5020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Podsumowanie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Czy masz już wszystkie dokumenty?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8"/>
          <p:cNvSpPr txBox="1"/>
          <p:nvPr/>
        </p:nvSpPr>
        <p:spPr>
          <a:xfrm>
            <a:off x="120225" y="690750"/>
            <a:ext cx="8292000" cy="6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Świetnie, że masz już skompletowane wszystkie dokumenty! Poniżej znajdziesz krótki poradnik aby rozpocząć jak najszybciej:</a:t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Krok 1 - Zarejestruj się w Uber (pobierz aplikację Uber Driver)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Krok 2 - Prześlij swoje dokumenty i dokończ szkolenie online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8"/>
          <p:cNvSpPr txBox="1"/>
          <p:nvPr/>
        </p:nvSpPr>
        <p:spPr>
          <a:xfrm>
            <a:off x="120225" y="1499850"/>
            <a:ext cx="2641500" cy="3087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0" lang="en" sz="1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35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Zacznij  z podpiętym partnerem flotowym</a:t>
            </a:r>
            <a:endParaRPr b="1" i="0" sz="135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53"/>
              <a:buFont typeface="Arial"/>
              <a:buNone/>
            </a:pPr>
            <a:r>
              <a:t/>
            </a:r>
            <a:endParaRPr b="1" i="0" sz="135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08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8"/>
              <a:buChar char="❏"/>
            </a:pPr>
            <a:r>
              <a:rPr lang="en" sz="1100">
                <a:solidFill>
                  <a:schemeClr val="dk1"/>
                </a:solidFill>
              </a:rPr>
              <a:t>Polskie prawo jazdy </a:t>
            </a:r>
            <a:endParaRPr b="0" i="0" sz="12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8"/>
              <a:buFont typeface="Arial"/>
              <a:buChar char="❏"/>
            </a:pPr>
            <a:r>
              <a:rPr b="0" i="0" lang="en" sz="12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 tożsamości</a:t>
            </a:r>
            <a:endParaRPr b="0" i="0" sz="12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8"/>
              <a:buFont typeface="Arial"/>
              <a:buChar char="❏"/>
            </a:pPr>
            <a:r>
              <a:rPr b="0" i="0" lang="en" sz="12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b="0" i="0" sz="12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8"/>
              <a:buFont typeface="Arial"/>
              <a:buChar char="❏"/>
            </a:pPr>
            <a:r>
              <a:rPr b="0" i="0" lang="en" sz="12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Ukończony proces DIPV</a:t>
            </a:r>
            <a:endParaRPr b="0" i="0" sz="12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8"/>
              <a:buFont typeface="Arial"/>
              <a:buChar char="❏"/>
            </a:pPr>
            <a:r>
              <a:rPr b="0" i="0" lang="en" sz="12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Badanie lekarskie i psychologiczne</a:t>
            </a:r>
            <a:endParaRPr b="0" i="0" sz="12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5339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8"/>
              <a:buFont typeface="Arial"/>
              <a:buChar char="❏"/>
            </a:pPr>
            <a:r>
              <a:rPr b="0" i="0" lang="en" sz="120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Partner flotowy z licencją taxi i pojazdem</a:t>
            </a:r>
            <a:endParaRPr b="0" i="0" sz="120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8"/>
          <p:cNvSpPr txBox="1"/>
          <p:nvPr/>
        </p:nvSpPr>
        <p:spPr>
          <a:xfrm>
            <a:off x="3082400" y="1499850"/>
            <a:ext cx="2696400" cy="3087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0" lang="en" sz="1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25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Zacznij jako niezależny kierowca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 tożsamości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❏"/>
            </a:pPr>
            <a:r>
              <a:rPr lang="en" sz="1100">
                <a:solidFill>
                  <a:schemeClr val="dk1"/>
                </a:solidFill>
              </a:rPr>
              <a:t>Polskie prawo jazdy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Badanie lekarskie i psychologiczne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Wpis do (CEIDG/KRS)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Licencja taxi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Wyciąg z banku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rejestracyjny pojazdu (przód i tył)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Ubezpieczenie OC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8"/>
          <p:cNvSpPr txBox="1"/>
          <p:nvPr/>
        </p:nvSpPr>
        <p:spPr>
          <a:xfrm>
            <a:off x="6102450" y="1499850"/>
            <a:ext cx="2822400" cy="3087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0" lang="en" sz="1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25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 tożsamości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Wpis do (CEIDG/KRS)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Licencja taxi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Wyciąg z banku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rejestracyjny pojazdu (przód i tył)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Ubezpieczenie OC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niekaralności,Badanie lekarskie i psychologiczne&amp;</a:t>
            </a:r>
            <a:r>
              <a:rPr lang="en" sz="1100">
                <a:solidFill>
                  <a:schemeClr val="dk1"/>
                </a:solidFill>
              </a:rPr>
              <a:t>Polskie prawo jazdy </a:t>
            </a: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(jeśli chcesz być również kierowcą)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8"/>
          <p:cNvSpPr txBox="1"/>
          <p:nvPr/>
        </p:nvSpPr>
        <p:spPr>
          <a:xfrm>
            <a:off x="6582825" y="4728000"/>
            <a:ext cx="2561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9"/>
          <p:cNvSpPr txBox="1"/>
          <p:nvPr/>
        </p:nvSpPr>
        <p:spPr>
          <a:xfrm>
            <a:off x="127000" y="43600"/>
            <a:ext cx="8921700" cy="23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3 - Przejdź do trybu online i wykonaj pierwszy przejazd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wszystko zostało dodane i zaakceptowane, konto zostanie automatycznie aktywowane.Uwaga: całkowite sprawdzenie konta i aktywacja zajmuje maksymalnie 2 dni, dzięki czemu można rozpocząć przejazdy.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TAK! Witamy w aplikacji Uber Driver - nie możemy się doczekać, aby zobaczyć Cię na drodze! 🚗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9"/>
          <p:cNvSpPr txBox="1"/>
          <p:nvPr/>
        </p:nvSpPr>
        <p:spPr>
          <a:xfrm>
            <a:off x="127000" y="3086100"/>
            <a:ext cx="64557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Pomocne linki : 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Wymagania dla kierowców: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t.uber.com/wymagania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Informacje jak zostać partnerem: </a:t>
            </a:r>
            <a:r>
              <a:rPr b="0" i="0" lang="en" sz="11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t.uber.com/zostan-partnerem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Lista polecanych partnerów przez kierowców: </a:t>
            </a:r>
            <a:r>
              <a:rPr b="0" i="0" lang="en" sz="11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t.uber.com/ListaPartnerow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Wymagania do samochodów: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t.uber.com/pojazdy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➔"/>
            </a:pPr>
            <a:r>
              <a:rPr b="0" i="0" lang="en" sz="1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Jak musi być oznakowany samochód: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uber.com/pl/blog/zdjecie-pojazdu/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9"/>
          <p:cNvSpPr txBox="1"/>
          <p:nvPr/>
        </p:nvSpPr>
        <p:spPr>
          <a:xfrm>
            <a:off x="6582825" y="4728000"/>
            <a:ext cx="2561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9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Gotowy do jazdy!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9"/>
          <p:cNvSpPr txBox="1"/>
          <p:nvPr/>
        </p:nvSpPr>
        <p:spPr>
          <a:xfrm>
            <a:off x="127025" y="2391700"/>
            <a:ext cx="7518300" cy="4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Potrzebujesz pomocy w znalezieniu </a:t>
            </a:r>
            <a:r>
              <a:rPr b="0" i="0" lang="en" sz="1200" u="sng" cap="none" strike="noStrike">
                <a:solidFill>
                  <a:schemeClr val="accent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pojazdu</a:t>
            </a:r>
            <a:r>
              <a:rPr b="0" i="0" lang="en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lub szukasz </a:t>
            </a:r>
            <a:r>
              <a:rPr b="0" i="0" lang="en" sz="1200" u="sng" cap="none" strike="noStrike">
                <a:solidFill>
                  <a:schemeClr val="accent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partnera flotowego</a:t>
            </a:r>
            <a:r>
              <a:rPr b="0" i="0" lang="en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 Chętnie Ci pomożemy!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"/>
          <p:cNvSpPr txBox="1"/>
          <p:nvPr>
            <p:ph type="title"/>
          </p:nvPr>
        </p:nvSpPr>
        <p:spPr>
          <a:xfrm>
            <a:off x="228600" y="228600"/>
            <a:ext cx="86868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lang="en" sz="2300">
                <a:latin typeface="Arial"/>
                <a:ea typeface="Arial"/>
                <a:cs typeface="Arial"/>
                <a:sym typeface="Arial"/>
              </a:rPr>
              <a:t> Witamy w aplikacji Uber Driver</a:t>
            </a:r>
            <a:endParaRPr b="1"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"/>
          <p:cNvSpPr txBox="1"/>
          <p:nvPr>
            <p:ph idx="1" type="body"/>
          </p:nvPr>
        </p:nvSpPr>
        <p:spPr>
          <a:xfrm>
            <a:off x="162075" y="1718100"/>
            <a:ext cx="3199500" cy="29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Podstawy</a:t>
            </a:r>
            <a:endParaRPr b="1"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en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spełniasz te minimalne wymagania dla platformy Uber? W takim razie najprawdopodobniej możesz zacząć, gdy tylko będziesz mieć odpowiednie dokumenty!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6AA84F"/>
              </a:buClr>
              <a:buSzPts val="1000"/>
              <a:buFont typeface="Arial"/>
              <a:buChar char="✓"/>
            </a:pPr>
            <a:r>
              <a:rPr lang="en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 lat lub więcej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000"/>
              <a:buFont typeface="Arial"/>
              <a:buChar char="✓"/>
            </a:pPr>
            <a:r>
              <a:rPr lang="en" sz="1000">
                <a:solidFill>
                  <a:schemeClr val="dk1"/>
                </a:solidFill>
              </a:rPr>
              <a:t>Polskie prawo jazdy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000"/>
              <a:buFont typeface="Arial"/>
              <a:buChar char="✓"/>
            </a:pPr>
            <a:r>
              <a:rPr lang="en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osobisty/paszport/zezwolenie na pobyt (z informacją „Dostęp do rynku pracy”)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000"/>
              <a:buFont typeface="Arial"/>
              <a:buChar char="✓"/>
            </a:pPr>
            <a:r>
              <a:rPr lang="en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000"/>
              <a:buFont typeface="Arial"/>
              <a:buChar char="✓"/>
            </a:pPr>
            <a:r>
              <a:rPr lang="en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Ważne badania psychologiczne i lekarskie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000"/>
              <a:buFont typeface="Arial"/>
              <a:buChar char="✓"/>
            </a:pPr>
            <a:r>
              <a:rPr lang="en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Identyfikator taxi (jeśli dotyczy)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6675" r="16675" t="0"/>
          <a:stretch/>
        </p:blipFill>
        <p:spPr>
          <a:xfrm>
            <a:off x="4827275" y="1147000"/>
            <a:ext cx="3415500" cy="3415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9" name="Google Shape;129;p2"/>
          <p:cNvSpPr txBox="1"/>
          <p:nvPr/>
        </p:nvSpPr>
        <p:spPr>
          <a:xfrm>
            <a:off x="82575" y="777902"/>
            <a:ext cx="3742500" cy="8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Miło nam, że zainteresowałeś/łaś się wykonywaniem przejazdów z Uber! Chętnie pomożemy Ci na Twojej drodze.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Aby zacząć, sprawdź, czy spełniasz poniższe wymagania.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20"/>
          <p:cNvPicPr preferRelativeResize="0"/>
          <p:nvPr/>
        </p:nvPicPr>
        <p:blipFill rotWithShape="1">
          <a:blip r:embed="rId3">
            <a:alphaModFix amt="63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0"/>
          <p:cNvSpPr txBox="1"/>
          <p:nvPr>
            <p:ph idx="4294967295" type="title"/>
          </p:nvPr>
        </p:nvSpPr>
        <p:spPr>
          <a:xfrm>
            <a:off x="228600" y="228600"/>
            <a:ext cx="8696400" cy="36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Masz pytania? Chętnie pomożemy Ci wyruszyć w drogę</a:t>
            </a:r>
            <a:endParaRPr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0"/>
          <p:cNvSpPr txBox="1"/>
          <p:nvPr>
            <p:ph idx="4294967295" type="body"/>
          </p:nvPr>
        </p:nvSpPr>
        <p:spPr>
          <a:xfrm>
            <a:off x="2255350" y="3715800"/>
            <a:ext cx="4758000" cy="12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Zapoznaj się z </a:t>
            </a:r>
            <a:r>
              <a:rPr b="1" lang="en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często zadawanymi pytaniami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wyślij </a:t>
            </a:r>
            <a:r>
              <a:rPr b="1" lang="en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zgłoszenie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lub </a:t>
            </a:r>
            <a:r>
              <a:rPr b="1" lang="en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umów się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na spotkanie (wideo) w celu uzyskania osobistej pomocy.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/>
          <p:nvPr/>
        </p:nvSpPr>
        <p:spPr>
          <a:xfrm>
            <a:off x="216125" y="162075"/>
            <a:ext cx="85905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i="0" lang="en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Jak chcesz zacząć jeździć z Uber?</a:t>
            </a:r>
            <a:endParaRPr b="1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"/>
          <p:cNvSpPr txBox="1"/>
          <p:nvPr/>
        </p:nvSpPr>
        <p:spPr>
          <a:xfrm>
            <a:off x="456425" y="767200"/>
            <a:ext cx="8285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posiadasz już wszystkie niezbędne dokumenty, minie zaledwie kilka dni, zanim będziesz aktywny na platformie Uber &gt;&gt; Przejdź do strony 18 </a:t>
            </a:r>
            <a:r>
              <a:rPr b="0" i="0" lang="en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action="ppaction://hlinksldjump" r:id="rId3"/>
              </a:rPr>
              <a:t>tutaj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"/>
          <p:cNvSpPr/>
          <p:nvPr/>
        </p:nvSpPr>
        <p:spPr>
          <a:xfrm>
            <a:off x="229625" y="835575"/>
            <a:ext cx="226800" cy="166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228600" y="1101475"/>
            <a:ext cx="8915400" cy="404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" name="Google Shape;138;p3"/>
          <p:cNvCxnSpPr/>
          <p:nvPr/>
        </p:nvCxnSpPr>
        <p:spPr>
          <a:xfrm rot="10800000">
            <a:off x="3124200" y="1625275"/>
            <a:ext cx="0" cy="31047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3"/>
          <p:cNvCxnSpPr/>
          <p:nvPr/>
        </p:nvCxnSpPr>
        <p:spPr>
          <a:xfrm rot="10800000">
            <a:off x="6019800" y="1625275"/>
            <a:ext cx="0" cy="31047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3"/>
          <p:cNvSpPr txBox="1"/>
          <p:nvPr/>
        </p:nvSpPr>
        <p:spPr>
          <a:xfrm>
            <a:off x="3220675" y="1132875"/>
            <a:ext cx="2712900" cy="3953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Начните как независимый водитель</a:t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8000"/>
              <a:buFont typeface="Arial"/>
              <a:buNone/>
            </a:pPr>
            <a:r>
              <a:rPr b="0" i="0" lang="en" sz="12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Преимущества: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Выбирайте, когда и где вы хотите ездить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Вождение собственного автомобиля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Комиссия только за выполненные поездки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" sz="12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Что вам необходимо?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Документ, удостоверяющий личность (с информацией "Доступ к рынку труда")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Водительское удостоверение со стажем не менее одного года (с 17 июня мы принимаем только польские водительские удостоверения) 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Справка об отсутствии судимости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Лицензия такси и собственная компания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Выписка из KRS/CEIDG и выписка с банковского счета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7337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Собственный автомобиль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6168125" y="1132875"/>
            <a:ext cx="2783400" cy="3953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Zacznij jako partner flotowy</a:t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Zalety: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Posiadanie własnej floty pojazdów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Prowizja od wykonanych przejazdów i samodzielne ustalanie płatności z kierowcami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Czego potrzebujesz? 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Licencja taxi i własna firma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Własny pojazd(y)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Wpis do KRS/CEIDG i wyciąg z banku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Dokument tożsamości (z informacją „Dostęp do rynku pracy”)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✓"/>
            </a:pPr>
            <a:r>
              <a:rPr lang="en" sz="1000">
                <a:solidFill>
                  <a:schemeClr val="lt1"/>
                </a:solidFill>
              </a:rPr>
              <a:t>Polskie prawo jazdy </a:t>
            </a: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(w przypadku chęci jazdy jako kierowca)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Zaświadczenie o niekaralności (w przypadku chęci jazdy jako kierowca)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"/>
          <p:cNvSpPr txBox="1"/>
          <p:nvPr/>
        </p:nvSpPr>
        <p:spPr>
          <a:xfrm>
            <a:off x="378200" y="1187775"/>
            <a:ext cx="2649600" cy="37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Zacznij z podpiętym partnerem flotowym</a:t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Zalety: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Wymagane tylko dokumenty osobiste 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Możesz wynająć bądź korzystać z własnego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Opcje rozliczania za pośrednictwem partnera flotowego (np. wynagrodzenie lub stała opłata) 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Czego potrzebujesz? 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Partner flotowy z licencją taxi oraz wypisem na pojazd 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✓"/>
            </a:pPr>
            <a:r>
              <a:rPr lang="en" sz="1000">
                <a:solidFill>
                  <a:schemeClr val="lt1"/>
                </a:solidFill>
              </a:rPr>
              <a:t>Polskie prawo jazdy</a:t>
            </a:r>
            <a:endParaRPr sz="1000">
              <a:solidFill>
                <a:schemeClr val="lt1"/>
              </a:solidFill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Dowód</a:t>
            </a:r>
            <a:r>
              <a:rPr lang="en" sz="1000">
                <a:solidFill>
                  <a:schemeClr val="lt1"/>
                </a:solidFill>
              </a:rPr>
              <a:t> </a:t>
            </a: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osobisty/paszport/zezwolenie na pobyt (z informacją „Dostęp do rynku pracy”)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3"/>
          <p:cNvSpPr txBox="1"/>
          <p:nvPr/>
        </p:nvSpPr>
        <p:spPr>
          <a:xfrm>
            <a:off x="3220675" y="1187775"/>
            <a:ext cx="2712900" cy="371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Zacznij jako niezależny kierowca</a:t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Zalety: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Wybierz, kiedy i gdzie chcesz jeździć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Jazda własnym samochodem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Prowizja tylko od zrealizowanych przejazdów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Czego potrzebujesz? 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Licencja taxi i własna firma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Wpis do KRS/CEIDG i wyciąg z banku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Własny pojazd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Dokument tożsamości(z informacją „Dostęp do rynku pracy”)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en" sz="1000">
                <a:solidFill>
                  <a:schemeClr val="lt1"/>
                </a:solidFill>
              </a:rPr>
              <a:t>olskie prawo jazdy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"/>
          <p:cNvSpPr txBox="1"/>
          <p:nvPr/>
        </p:nvSpPr>
        <p:spPr>
          <a:xfrm>
            <a:off x="172900" y="56575"/>
            <a:ext cx="3222300" cy="3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Jazda z podpiętym partnerem flotowym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72900" y="381400"/>
            <a:ext cx="6670500" cy="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i="0" lang="en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Jazda z podpiętym partnerem flotowym</a:t>
            </a:r>
            <a:endParaRPr b="1" i="0" sz="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172900" y="915400"/>
            <a:ext cx="5391900" cy="42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Partnerzy flotowi to właściciele firm, którzy po zarejestrowaniu się jako partner Uber mogą udostępniać swoją flotę wielu innym kierowcom. Są oni właścicielami licencji taxi i pojazdów, z których możesz korzystać, a Ty ustalasz warunki ze swoim partnerem flotowym, w tym sposób wynagradzania (np. pensja, prowizja, wynajem pojazdu).</a:t>
            </a:r>
            <a:endParaRPr b="0" i="0" sz="10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 tym przewodniku pomożemy Ci zacząć. Skorzystaj z listy kontrolnej po prawej stronie, aby sprawdzić, czy wykonałeś/aś wszystkie kroki!</a:t>
            </a:r>
            <a:endParaRPr b="1" i="0" sz="10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1 - Zarejestruj się w Uber</a:t>
            </a:r>
            <a:endParaRPr b="0" i="0" sz="10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2295217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jeszcze tego nie zrobiłeś/aś - pobierz aplikację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Driver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swój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telefon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lub stwórz konto na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 komputerze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2295217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Wybierz "Jestem kierowcą i nie mam własnej licencji taksówkarskiej" i zacznij przesyłać dokumenty!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725545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5564925" y="811550"/>
            <a:ext cx="3436200" cy="4323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Lista kontrolna</a:t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1 - Zarejestruj się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Pobierz aplikację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Zarejestruj się przez aplikację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2 - Dokumenty</a:t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 tożsamości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❏"/>
            </a:pPr>
            <a:r>
              <a:rPr lang="en" sz="1100">
                <a:solidFill>
                  <a:schemeClr val="dk1"/>
                </a:solidFill>
              </a:rPr>
              <a:t>Polskie prawo jazdy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Badanie lekarskie i psychologiczne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3 - Znajdź partnera flotowego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Znajdź partnera flotowego z pojazdem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4 - Osobista weryfikacja kierowcy (DIPV)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Umów się na spotkanie w biurze DIPV w celu osobistej weryfikacji.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Przynieś ze sobą fizyczne dokumenty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5 - Prześlij pozostałe dokumenty i podepnij się do partnera flotowego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Prześlij swoje dokumenty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Podepnij  się z partnerem flotowym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28050" y="1134600"/>
            <a:ext cx="453550" cy="45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40550" y="2714625"/>
            <a:ext cx="2324375" cy="213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"/>
          <p:cNvSpPr txBox="1"/>
          <p:nvPr/>
        </p:nvSpPr>
        <p:spPr>
          <a:xfrm>
            <a:off x="0" y="0"/>
            <a:ext cx="28635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Jazda z podpiętym partnerem flotowym</a:t>
            </a:r>
            <a:endParaRPr b="1" i="0" sz="12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227850" y="297000"/>
            <a:ext cx="42825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2 - Przygotuj dokumenty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Czas przesłać wszystkie niezbędne dokumenty, aby zostać aktywnym kierowcą/kierowczynią w ramach partnera flotowego w Polsce. Potrzebne będą następujące dokumenty: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Dokument tożsamości/paszport/zezwolenie na pobyt (z informacją „Dostęp do rynku pracy”)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- </a:t>
            </a:r>
            <a:r>
              <a:rPr lang="en" sz="1000">
                <a:solidFill>
                  <a:schemeClr val="dk1"/>
                </a:solidFill>
              </a:rPr>
              <a:t>Polskie prawo jazdy </a:t>
            </a:r>
            <a:endParaRPr sz="1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Na t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ym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blogu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znajdziesz informacje o tym, jak zmienić prawo jazdy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Zaświadczenie o niekaralności (wydane nie wcześniej niż 30 dni przed wizytą w celu weryfikacji)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Badania lekarskie i psychologiczne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4646450" y="297000"/>
            <a:ext cx="43287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3 - Znajdź partnera flotowego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Aby móc jeździć za pośrednictwem platformy Uber, potrzebujesz partnera flotowego z ważną licencją taxi.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Znajdź partnera flotowego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Być może znasz już partnera flotowego, do którego chcesz dołączyć. A może jeszcze nie? Pod tym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linkiem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znajdziesz przegląd partnerów flotowych, którzy zgłosili do Uber, że nadal poszukują nowych kierowców</a:t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dopiero po przesłaniu wszystkich dokumentów i zakończeniu weryfikacji osobistej możesz połączyć swoje konto z partnerem flotowym (patrz krok 5).</a:t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4692750" y="2571750"/>
            <a:ext cx="3999900" cy="2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4 - Osobista weryfikacja kierowcy/kierowczyni</a:t>
            </a:r>
            <a:b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Wszystkie powyższe kroki zrobione? Czas na osobistą weryfikację.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Zarezerwuj spotkanie za pośrednictwem aplikacji lub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strony internetowej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udaj się do biura weryfikacji  z dokumentem tożsamości, prawem jazdy i zaświadczeniem o niekaralności (wydanym nie wcześniej niż 30 dni przed wizytą weryfikacyjną).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Podczas weryfikacji nasi agenci zrobią ci zdjęcie profilowe na specjalnym tle Uber.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 pomyślnej weryfikacji możesz przejść do kroku 5.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 txBox="1"/>
          <p:nvPr/>
        </p:nvSpPr>
        <p:spPr>
          <a:xfrm>
            <a:off x="0" y="0"/>
            <a:ext cx="30000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Jazda z podpiętym partnerem flotowym</a:t>
            </a:r>
            <a:endParaRPr b="1" i="0" sz="12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6"/>
          <p:cNvSpPr txBox="1"/>
          <p:nvPr/>
        </p:nvSpPr>
        <p:spPr>
          <a:xfrm>
            <a:off x="227850" y="194200"/>
            <a:ext cx="4912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Już prawie... ostatnie kroki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265350" y="508625"/>
            <a:ext cx="4823700" cy="4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5 - Prześlij swoje dokumenty i podepnij się do partnera flotowego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jeszcze tego nie zrobiłeś/łaś nadszedł czas, aby przesłać dokumenty za pośrednictwem swojego konta w aplikacji Uber Driver lub na komputerze. W aplikacji Uber Driver znajdziesz listę swoich dokumentów wraz z instrukcjami, jak je przesłać.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jeszcze tego nie zrobiłeś/łaś, prześlij następujące dokumenty, aby uzupełnić swój profil: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Dowód osobisty/paszport/zezwolenie na pobyt (z informacją „Dostęp do rynku pracy”)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lang="en" sz="1000">
                <a:solidFill>
                  <a:schemeClr val="dk1"/>
                </a:solidFill>
              </a:rPr>
              <a:t>Polskie prawo jazdy </a:t>
            </a:r>
            <a:endParaRPr sz="1000"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tym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blogu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znajdziesz informacje o tym, jak zmienić prawo jazdy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Badanie lekarskie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Badanie psychologiczne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ts val="1100"/>
              <a:buFont typeface="Arial"/>
              <a:buChar char="✓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Ukończ szkolenie z korzystania z aplikacji aby dokładnie wiedzieć, jak działa aplikacja Uber Driver.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Połącz swoje konto z partnerem flotowym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Podaj swój adres e-mail i numer telefonu swojemu partnerowi flotowemu.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Twój partner flotowy wyśle ci zaproszenie do floty przez swój portal Supplier.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Potwierdź podłączenie przez aplikację dla kierowców Uber Driver.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Wszystko gotowe? Podpięty/a do  partnera flotowego?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pełne sprawdzenie konta i aktywacja zajmuje maksymalnie 48 godzin, zanim będzie można rozpocząć wykonywanie przejazdów.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5807400" y="609700"/>
            <a:ext cx="3000000" cy="23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6 - Wykonaj swój pierwszy przejazd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wszystko zostało prawidłowo dodane i zaakceptowane, konto zostanie automatycznie aktywowane.</a:t>
            </a: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TAK! Witamy w aplikacji Uber Driver - nie możemy się doczekać, aby zobaczyć Cię na drodze! 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Rozpocznij pracę jako niezależny/a kierowca/kierowczyni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"/>
          <p:cNvSpPr txBox="1"/>
          <p:nvPr>
            <p:ph idx="4294967295" type="title"/>
          </p:nvPr>
        </p:nvSpPr>
        <p:spPr>
          <a:xfrm>
            <a:off x="228600" y="166450"/>
            <a:ext cx="5433600" cy="7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50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| </a:t>
            </a:r>
            <a:r>
              <a:rPr b="1" lang="en" sz="2500">
                <a:latin typeface="Arial"/>
                <a:ea typeface="Arial"/>
                <a:cs typeface="Arial"/>
                <a:sym typeface="Arial"/>
              </a:rPr>
              <a:t>Zacznij jako niezależny kierowca/kierowczyni</a:t>
            </a:r>
            <a:endParaRPr sz="2500"/>
          </a:p>
        </p:txBody>
      </p:sp>
      <p:sp>
        <p:nvSpPr>
          <p:cNvPr id="178" name="Google Shape;178;p7"/>
          <p:cNvSpPr txBox="1"/>
          <p:nvPr>
            <p:ph idx="4294967295" type="subTitle"/>
          </p:nvPr>
        </p:nvSpPr>
        <p:spPr>
          <a:xfrm>
            <a:off x="228600" y="914400"/>
            <a:ext cx="5191500" cy="41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181350" wrap="square" tIns="91425">
            <a:norm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 tym przewodniku pomożemy Ci zacząć. Skorzystaj z listy kontrolnej po prawej stronie, aby sprawdzić, czy wykonałeś/łaś wszystkie kroki!</a:t>
            </a:r>
            <a:endParaRPr b="0" i="0" sz="10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1 - Zarejestruj się w Uber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Jeśli jeszcze tego nie zrobiłeś/łaś - pobierz aplikację 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Driver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swój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telefon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lub stwórz konto na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komputerze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Wybierz "Mam własną licencję taksówkarską" i zacznij przesyłać dokumenty!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5662200" y="330900"/>
            <a:ext cx="3368100" cy="46893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Lista kontrolna</a:t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1 - Zarejestruj się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Pobierz aplikację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Zarejestruj się przez aplikację Uber Driver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2 - Dokumenty</a:t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</a:t>
            </a:r>
            <a:r>
              <a:rPr lang="en" sz="1100">
                <a:solidFill>
                  <a:schemeClr val="dk1"/>
                </a:solidFill>
              </a:rPr>
              <a:t>kument tożsamości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❏"/>
            </a:pPr>
            <a:r>
              <a:rPr lang="en" sz="1100">
                <a:solidFill>
                  <a:schemeClr val="dk1"/>
                </a:solidFill>
              </a:rPr>
              <a:t>Polskie prawo jazdy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Zaświadczenie o niekaralności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Badanie lekarskie i psychologiczne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Wpis do(CEIDG/KRS)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Licencja taxi od twojej firmy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Wyciąg z banku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1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3 - Pojazdy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Organizowanie pojazdu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Załatwienie ubezpieczenia dla pojazdu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Załatwienie wypisu z licencji taxi dla pojazdu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Przygotuj zdjęcie samochodu ze wszystkimi niezbędnymi znakami taxi (zgodnie z lokalnym prawem dotyczącym taksówek).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4 - Osobista weryfikacja kierowcy (DIPV)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Umów się na spotkanie w biurze DIPV w celu osobistej weryfikacji.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❏"/>
            </a:pP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Przynieś ze sobą dokumenty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5 - Prześlij pozostałe dokumenty i informacje za pomocą aplikacji Uber.</a:t>
            </a:r>
            <a:endParaRPr b="1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8425" y="2911400"/>
            <a:ext cx="2531851" cy="215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"/>
          <p:cNvSpPr txBox="1"/>
          <p:nvPr/>
        </p:nvSpPr>
        <p:spPr>
          <a:xfrm>
            <a:off x="227850" y="297000"/>
            <a:ext cx="78366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2 - Złóż wniosek o dokumenty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Oprócz dokumentów osobistych, dowodu osobistego, prawa jazdy i zaświadczenia o niekaralności, będziesz potrzebować jeszcze kilku innych dokumentów. Aby rozpocząć działalność jako niezależny/a kierowca/kierowczyni  w Polsce, musisz uzyskać niezbędne dodatkowe dokumenty. Należy posiadać własną firmę i licencję taxi.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Uwaga: Zalecamy, aby ubiegać się o różne dokumenty w tym samym czasie, aby móc szybciej ruszyć w drogę!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317825" y="1441675"/>
            <a:ext cx="3961200" cy="34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Utwórz firmę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Aby zostać niezależnym/ą kierowcą/kierowczynią potrzebujesz założenia własnej firmy. Jako Uber pozostawiamy Ci decyzję, jaki rodzaj firmy chcesz utworzyć. Zgodnie z polskim prawem masz do wyboru: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działalność jednoosobową (CEIDG),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założenie dowolnej spółki handlowej </a:t>
            </a:r>
            <a:r>
              <a:rPr b="0" i="0" lang="en" sz="1050" u="none" cap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(KRS)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Uber zaleca skonsultowanie decyzji biznesowej z profesjonalistą, ponieważ Uber nie udziela porad prawnych ani podatkowych.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Podczas rejestracji firmy należy wybrać kod PKD 49.32.Z (działalność taksówek osobowych).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Złóż wniosek o licencję taxi dla swojej firmy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Wykonaj kroki opisane na tej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stronie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4456150" y="1441675"/>
            <a:ext cx="3799500" cy="3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Złóż wniosek o licencję taxi dla swojej firmy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Wykonaj kolejne kroki: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posiadaj  samochód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wykonaj badania  lekarskie i psychologiczne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uzyskaj  zaświadczenie o niekaralności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wyposaż samochód w niezbędne elementy taxi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udaj się do dowolnej okręgowej stacji kontroli pojazdów w celu sprawdzenia samochodu pod kątem taxi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uzyskaj pieczątkę taxi w dowodzie rejestracyjnym samochodu w urzędzie rejestracji pojazdów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Złóż wniosek o licencję taxi dla swojej firmy w urzędzie miejskim - więcej informacji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 tutaj.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Poczekaj na licencję taxi dla swojej firmy. Uwaga: Proces ten może potrwać do 2-4 tygodni.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Uzyskaj licencję taxi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otrzymałeś/aś wszystkie powyższe dokumenty?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8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Rozpocznij pracę jako niezależny/a kierowca/kierowczyni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 txBox="1"/>
          <p:nvPr/>
        </p:nvSpPr>
        <p:spPr>
          <a:xfrm>
            <a:off x="314225" y="432050"/>
            <a:ext cx="5508900" cy="471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Krok 3 - Zorganizuj pojazd</a:t>
            </a:r>
            <a:endParaRPr b="1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Którym pojazdem odbędziesz swój pierwszy przejazd z aplikacją Uber? Sprawdź, jakie kolejne kroki musisz wykonać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Znajdź pojazd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tutaj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znajdziesz przegląd wymagań dotyczących pojazdów</a:t>
            </a:r>
            <a:b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Kup pojazd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Weź pojazd w leasing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wybierz leasing pełny (leasing operacyjny) lub leasing finansowy, jeśli chcesz mieć pojazd na własność po zakończeniu okresu leasingu. 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Wynajmij pojazd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Wyrób polisę ubezpieczeniową 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Upewnij się, że Twój pojazd jest odpowiednio ubezpieczony i posiada potwierdzenie tego ubezpieczenia. Leasingujesz pojazd? Sprawdź, czy jest to częścią umowy.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Wyposaż pojazd w oznakowanie taxi i lampę taxi (zgodnie z lokalnymi przepisami dotyczącymi taksówek).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Polsce każda taksówka musi być wyposażona zgodnie z krajowymi i lokalnymi przepisami dotyczącymi taksówek. Aby uzyskać więcej informacji, możesz skontaktować się z lokalnym oddziałem Urzędu Miasta lub dowiedzieć się więcej </a:t>
            </a: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tutaj.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Odwiedź stację kontroli pojazdów w celu sprawdzenia stanu technicznego samochodu.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Podczas przeglądu pojazd zostanie sprawdzony pod kątem spełnienia wszystkich wymogów dotyczących taksówek. Jeśli inspekcja przebiegnie pomyślnie, otrzymasz dokument potwierdzający spełnienie wymogów.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AutoNum type="arabicPeriod"/>
            </a:pPr>
            <a:r>
              <a:rPr b="1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Odwiedź urząd zajmujący się rejestracją pojazdów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Odwiedź urząd rejestracji pojazdów z dokumentem potwierdzającym spełnienie wymogów przewozu taksówką, aby otrzymać pieczątkę taxi w dowodzie rejestracyjnym samochodu. Należy pamiętać, że odpowiednim urzędem jest urząd wymieniony w dowodzie rejestracyjnym samochodu.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1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9"/>
          <p:cNvSpPr txBox="1"/>
          <p:nvPr/>
        </p:nvSpPr>
        <p:spPr>
          <a:xfrm>
            <a:off x="3096000" y="4804800"/>
            <a:ext cx="30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 działa? Skontaktuj się z </a:t>
            </a:r>
            <a:r>
              <a:rPr b="0" i="0" lang="en" sz="10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działem pomocy,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9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30625" r="17860" t="0"/>
          <a:stretch/>
        </p:blipFill>
        <p:spPr>
          <a:xfrm>
            <a:off x="6100350" y="-2250"/>
            <a:ext cx="3979023" cy="514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9"/>
          <p:cNvSpPr txBox="1"/>
          <p:nvPr/>
        </p:nvSpPr>
        <p:spPr>
          <a:xfrm>
            <a:off x="0" y="0"/>
            <a:ext cx="4189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Rozpocznij pracę jako niezależny/a kierowca/kierowczyni</a:t>
            </a:r>
            <a:endParaRPr b="1" i="0" sz="1000" u="none" cap="none" strike="noStrik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