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>
          <p15:clr>
            <a:srgbClr val="747775"/>
          </p15:clr>
        </p15:guide>
      </p15:sldGuideLst>
    </p:ext>
    <p:ext uri="GoogleSlidesCustomDataVersion2">
      <go:slidesCustomData xmlns:go="http://customooxmlschemas.google.com/" r:id="rId26" roundtripDataSignature="AMtx7mh5QNMx9PeXWD1ed6kM+TH6QO+AI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customschemas.google.com/relationships/presentationmetadata" Target="metadata"/><Relationship Id="rId25" Type="http://schemas.openxmlformats.org/officeDocument/2006/relationships/slide" Target="slides/slide20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4" name="Google Shape;11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9" name="Google Shape;19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9" name="Google Shape;20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7" name="Google Shape;23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" name="Google Shape;24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5" name="Google Shape;255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3" name="Google Shape;263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3" name="Google Shape;273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2" name="Google Shape;282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0" name="Google Shape;310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1" name="Google Shape;321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4" name="Google Shape;12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0" name="Google Shape;330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2" name="Google Shape;13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5" name="Google Shape;14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5" name="Google Shape;15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4" name="Google Shape;16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3" name="Google Shape;17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2" name="Google Shape;18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1" name="Google Shape;19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1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0" name="Google Shape;40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3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4" name="Google Shape;44;p32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5" name="Google Shape;45;p32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6" name="Google Shape;46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3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9" name="Google Shape;49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4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2" name="Google Shape;52;p34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3" name="Google Shape;53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&amp; Image - Title, circle image, 1 column">
  <p:cSld name="CUSTOM_32_2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36"/>
          <p:cNvSpPr txBox="1"/>
          <p:nvPr>
            <p:ph type="title"/>
          </p:nvPr>
        </p:nvSpPr>
        <p:spPr>
          <a:xfrm>
            <a:off x="228600" y="137160"/>
            <a:ext cx="8688300" cy="66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8" name="Google Shape;58;p36"/>
          <p:cNvSpPr txBox="1"/>
          <p:nvPr>
            <p:ph idx="1" type="subTitle"/>
          </p:nvPr>
        </p:nvSpPr>
        <p:spPr>
          <a:xfrm>
            <a:off x="228600" y="914400"/>
            <a:ext cx="41148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6"/>
          <p:cNvSpPr/>
          <p:nvPr>
            <p:ph idx="2" type="pic"/>
          </p:nvPr>
        </p:nvSpPr>
        <p:spPr>
          <a:xfrm>
            <a:off x="4800600" y="914400"/>
            <a:ext cx="4000500" cy="40005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pos="2736">
          <p15:clr>
            <a:srgbClr val="FA7B17"/>
          </p15:clr>
        </p15:guide>
        <p15:guide id="2" pos="3024">
          <p15:clr>
            <a:srgbClr val="FA7B17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&amp; Image - Title, 3 images, 3 columns">
  <p:cSld name="CUSTOM_32_1_1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7"/>
          <p:cNvSpPr txBox="1"/>
          <p:nvPr>
            <p:ph type="title"/>
          </p:nvPr>
        </p:nvSpPr>
        <p:spPr>
          <a:xfrm>
            <a:off x="228600" y="137160"/>
            <a:ext cx="8688300" cy="66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2" name="Google Shape;62;p37"/>
          <p:cNvSpPr/>
          <p:nvPr>
            <p:ph idx="2" type="pic"/>
          </p:nvPr>
        </p:nvSpPr>
        <p:spPr>
          <a:xfrm>
            <a:off x="227850" y="914400"/>
            <a:ext cx="2770200" cy="2176200"/>
          </a:xfrm>
          <a:prstGeom prst="rect">
            <a:avLst/>
          </a:prstGeom>
          <a:noFill/>
          <a:ln>
            <a:noFill/>
          </a:ln>
        </p:spPr>
      </p:sp>
      <p:sp>
        <p:nvSpPr>
          <p:cNvPr id="63" name="Google Shape;63;p37"/>
          <p:cNvSpPr txBox="1"/>
          <p:nvPr>
            <p:ph idx="1" type="subTitle"/>
          </p:nvPr>
        </p:nvSpPr>
        <p:spPr>
          <a:xfrm>
            <a:off x="228341" y="3236975"/>
            <a:ext cx="2770200" cy="14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37"/>
          <p:cNvSpPr/>
          <p:nvPr>
            <p:ph idx="3" type="pic"/>
          </p:nvPr>
        </p:nvSpPr>
        <p:spPr>
          <a:xfrm>
            <a:off x="3191256" y="914400"/>
            <a:ext cx="2770200" cy="2176200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37"/>
          <p:cNvSpPr txBox="1"/>
          <p:nvPr>
            <p:ph idx="4" type="subTitle"/>
          </p:nvPr>
        </p:nvSpPr>
        <p:spPr>
          <a:xfrm>
            <a:off x="3191747" y="3236975"/>
            <a:ext cx="2770200" cy="14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7"/>
          <p:cNvSpPr/>
          <p:nvPr>
            <p:ph idx="5" type="pic"/>
          </p:nvPr>
        </p:nvSpPr>
        <p:spPr>
          <a:xfrm>
            <a:off x="6144706" y="914400"/>
            <a:ext cx="2770200" cy="2176200"/>
          </a:xfrm>
          <a:prstGeom prst="rect">
            <a:avLst/>
          </a:prstGeom>
          <a:noFill/>
          <a:ln>
            <a:noFill/>
          </a:ln>
        </p:spPr>
      </p:sp>
      <p:sp>
        <p:nvSpPr>
          <p:cNvPr id="67" name="Google Shape;67;p37"/>
          <p:cNvSpPr txBox="1"/>
          <p:nvPr>
            <p:ph idx="6" type="subTitle"/>
          </p:nvPr>
        </p:nvSpPr>
        <p:spPr>
          <a:xfrm>
            <a:off x="6145197" y="3236975"/>
            <a:ext cx="2770200" cy="14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2736">
          <p15:clr>
            <a:srgbClr val="FA7B17"/>
          </p15:clr>
        </p15:guide>
        <p15:guide id="2" pos="3024">
          <p15:clr>
            <a:srgbClr val="FA7B17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, Section title, 2 col">
  <p:cSld name="TITLE_2_4_1_2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38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fld id="{00000000-1234-1234-1234-123412341234}" type="slidenum"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1" name="Google Shape;71;p38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2" name="Google Shape;72;p38"/>
          <p:cNvSpPr txBox="1"/>
          <p:nvPr>
            <p:ph idx="1" type="body"/>
          </p:nvPr>
        </p:nvSpPr>
        <p:spPr>
          <a:xfrm>
            <a:off x="228600" y="1827775"/>
            <a:ext cx="4114800" cy="28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3" name="Google Shape;73;p38"/>
          <p:cNvSpPr txBox="1"/>
          <p:nvPr>
            <p:ph idx="2" type="body"/>
          </p:nvPr>
        </p:nvSpPr>
        <p:spPr>
          <a:xfrm>
            <a:off x="4800600" y="1827775"/>
            <a:ext cx="4114800" cy="28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4" name="Google Shape;74;p38"/>
          <p:cNvSpPr txBox="1"/>
          <p:nvPr>
            <p:ph idx="3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38"/>
          <p:cNvSpPr txBox="1"/>
          <p:nvPr>
            <p:ph type="title"/>
          </p:nvPr>
        </p:nvSpPr>
        <p:spPr>
          <a:xfrm>
            <a:off x="228600" y="457200"/>
            <a:ext cx="86868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/>
        </p:txBody>
      </p:sp>
      <p:sp>
        <p:nvSpPr>
          <p:cNvPr id="76" name="Google Shape;76;p38"/>
          <p:cNvSpPr txBox="1"/>
          <p:nvPr>
            <p:ph idx="4" type="subTitle"/>
          </p:nvPr>
        </p:nvSpPr>
        <p:spPr>
          <a:xfrm>
            <a:off x="228600" y="189725"/>
            <a:ext cx="4343400" cy="1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2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3045">
          <p15:clr>
            <a:srgbClr val="FA7B17"/>
          </p15:clr>
        </p15:guide>
        <p15:guide id="2" pos="5616">
          <p15:clr>
            <a:srgbClr val="FA7B17"/>
          </p15:clr>
        </p15:guide>
        <p15:guide id="3" pos="144">
          <p15:clr>
            <a:srgbClr val="FA7B17"/>
          </p15:clr>
        </p15:guide>
        <p15:guide id="4" pos="2808">
          <p15:clr>
            <a:srgbClr val="FA7B17"/>
          </p15:clr>
        </p15:guide>
        <p15:guide id="5" pos="2952">
          <p15:clr>
            <a:srgbClr val="FA7B17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Only - Title and two columns">
  <p:cSld name="CUSTOM_35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9"/>
          <p:cNvSpPr/>
          <p:nvPr/>
        </p:nvSpPr>
        <p:spPr>
          <a:xfrm>
            <a:off x="4170950" y="100"/>
            <a:ext cx="4973100" cy="5143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39"/>
          <p:cNvSpPr txBox="1"/>
          <p:nvPr>
            <p:ph type="title"/>
          </p:nvPr>
        </p:nvSpPr>
        <p:spPr>
          <a:xfrm>
            <a:off x="228600" y="134769"/>
            <a:ext cx="2820900" cy="20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2pPr>
            <a:lvl3pPr lvl="2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3pPr>
            <a:lvl4pPr lvl="3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4pPr>
            <a:lvl5pPr lvl="4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5pPr>
            <a:lvl6pPr lvl="5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6pPr>
            <a:lvl7pPr lvl="6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7pPr>
            <a:lvl8pPr lvl="7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8pPr>
            <a:lvl9pPr lvl="8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0" name="Google Shape;80;p39"/>
          <p:cNvSpPr txBox="1"/>
          <p:nvPr>
            <p:ph idx="1" type="body"/>
          </p:nvPr>
        </p:nvSpPr>
        <p:spPr>
          <a:xfrm>
            <a:off x="228600" y="2450064"/>
            <a:ext cx="2611500" cy="18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&amp; Image - Title, image, 1 column">
  <p:cSld name="CUSTOM_32_3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0"/>
          <p:cNvSpPr txBox="1"/>
          <p:nvPr>
            <p:ph type="title"/>
          </p:nvPr>
        </p:nvSpPr>
        <p:spPr>
          <a:xfrm>
            <a:off x="228600" y="137160"/>
            <a:ext cx="8688300" cy="66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83" name="Google Shape;83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40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fld id="{00000000-1234-1234-1234-123412341234}" type="slidenum"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5" name="Google Shape;85;p40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6" name="Google Shape;86;p40"/>
          <p:cNvSpPr txBox="1"/>
          <p:nvPr>
            <p:ph idx="1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40"/>
          <p:cNvSpPr/>
          <p:nvPr>
            <p:ph idx="2" type="pic"/>
          </p:nvPr>
        </p:nvSpPr>
        <p:spPr>
          <a:xfrm>
            <a:off x="4800600" y="914400"/>
            <a:ext cx="4116300" cy="3657600"/>
          </a:xfrm>
          <a:prstGeom prst="rect">
            <a:avLst/>
          </a:prstGeom>
          <a:noFill/>
          <a:ln>
            <a:noFill/>
          </a:ln>
        </p:spPr>
      </p:sp>
      <p:sp>
        <p:nvSpPr>
          <p:cNvPr id="88" name="Google Shape;88;p40"/>
          <p:cNvSpPr txBox="1"/>
          <p:nvPr>
            <p:ph idx="3" type="subTitle"/>
          </p:nvPr>
        </p:nvSpPr>
        <p:spPr>
          <a:xfrm>
            <a:off x="228600" y="914400"/>
            <a:ext cx="41148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2736">
          <p15:clr>
            <a:srgbClr val="FA7B17"/>
          </p15:clr>
        </p15:guide>
        <p15:guide id="2" pos="3024">
          <p15:clr>
            <a:srgbClr val="FA7B17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, Section title, 3 col">
  <p:cSld name="TITLE_2_4_1_1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3"/>
          <p:cNvSpPr txBox="1"/>
          <p:nvPr>
            <p:ph type="title"/>
          </p:nvPr>
        </p:nvSpPr>
        <p:spPr>
          <a:xfrm>
            <a:off x="228600" y="457200"/>
            <a:ext cx="86868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/>
        </p:txBody>
      </p:sp>
      <p:sp>
        <p:nvSpPr>
          <p:cNvPr id="15" name="Google Shape;15;p23"/>
          <p:cNvSpPr txBox="1"/>
          <p:nvPr>
            <p:ph idx="1" type="body"/>
          </p:nvPr>
        </p:nvSpPr>
        <p:spPr>
          <a:xfrm>
            <a:off x="3200400" y="1832900"/>
            <a:ext cx="2743200" cy="28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6" name="Google Shape;16;p23"/>
          <p:cNvSpPr txBox="1"/>
          <p:nvPr>
            <p:ph idx="2" type="body"/>
          </p:nvPr>
        </p:nvSpPr>
        <p:spPr>
          <a:xfrm>
            <a:off x="6172200" y="1832900"/>
            <a:ext cx="2743200" cy="28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3096">
          <p15:clr>
            <a:srgbClr val="FA7B17"/>
          </p15:clr>
        </p15:guide>
        <p15:guide id="2" orient="horz" pos="3045">
          <p15:clr>
            <a:srgbClr val="FA7B17"/>
          </p15:clr>
        </p15:guide>
        <p15:guide id="3" pos="5616">
          <p15:clr>
            <a:srgbClr val="FA7B17"/>
          </p15:clr>
        </p15:guide>
        <p15:guide id="4" pos="144">
          <p15:clr>
            <a:srgbClr val="FA7B17"/>
          </p15:clr>
        </p15:guide>
        <p15:guide id="5" orient="horz" pos="144">
          <p15:clr>
            <a:srgbClr val="FA7B17"/>
          </p15:clr>
        </p15:guide>
        <p15:guide id="6" pos="2880">
          <p15:clr>
            <a:srgbClr val="FA7B17"/>
          </p15:clr>
        </p15:guide>
        <p15:guide id="7" pos="3744">
          <p15:clr>
            <a:srgbClr val="FA7B17"/>
          </p15:clr>
        </p15:guide>
        <p15:guide id="8" pos="3888">
          <p15:clr>
            <a:srgbClr val="FA7B17"/>
          </p15:clr>
        </p15:guide>
        <p15:guide id="9" pos="1872">
          <p15:clr>
            <a:srgbClr val="FA7B17"/>
          </p15:clr>
        </p15:guide>
        <p15:guide id="10" pos="2016">
          <p15:clr>
            <a:srgbClr val="FA7B17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, portrait image left">
  <p:cSld name="SECTION_HEADER_3_1_1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41"/>
          <p:cNvSpPr txBox="1"/>
          <p:nvPr>
            <p:ph type="title"/>
          </p:nvPr>
        </p:nvSpPr>
        <p:spPr>
          <a:xfrm>
            <a:off x="4572000" y="228600"/>
            <a:ext cx="4343400" cy="421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1" name="Google Shape;91;p41"/>
          <p:cNvSpPr/>
          <p:nvPr>
            <p:ph idx="2" type="pic"/>
          </p:nvPr>
        </p:nvSpPr>
        <p:spPr>
          <a:xfrm>
            <a:off x="228600" y="228600"/>
            <a:ext cx="4114800" cy="4684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orient="horz" pos="3045">
          <p15:clr>
            <a:srgbClr val="FA7B17"/>
          </p15:clr>
        </p15:guide>
        <p15:guide id="2" orient="horz" pos="1692">
          <p15:clr>
            <a:srgbClr val="FA7B17"/>
          </p15:clr>
        </p15:guide>
        <p15:guide id="3" orient="horz" pos="1548">
          <p15:clr>
            <a:srgbClr val="FA7B17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&amp; Image_split screen">
  <p:cSld name="CUSTOM_3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2"/>
          <p:cNvSpPr/>
          <p:nvPr>
            <p:ph idx="2" type="pic"/>
          </p:nvPr>
        </p:nvSpPr>
        <p:spPr>
          <a:xfrm>
            <a:off x="4176575" y="-2300"/>
            <a:ext cx="4965300" cy="5148000"/>
          </a:xfrm>
          <a:prstGeom prst="rect">
            <a:avLst/>
          </a:prstGeom>
          <a:noFill/>
          <a:ln>
            <a:noFill/>
          </a:ln>
        </p:spPr>
      </p:sp>
      <p:sp>
        <p:nvSpPr>
          <p:cNvPr id="94" name="Google Shape;94;p42"/>
          <p:cNvSpPr txBox="1"/>
          <p:nvPr>
            <p:ph type="title"/>
          </p:nvPr>
        </p:nvSpPr>
        <p:spPr>
          <a:xfrm>
            <a:off x="228600" y="139889"/>
            <a:ext cx="2820900" cy="20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2pPr>
            <a:lvl3pPr lvl="2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3pPr>
            <a:lvl4pPr lvl="3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4pPr>
            <a:lvl5pPr lvl="4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5pPr>
            <a:lvl6pPr lvl="5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6pPr>
            <a:lvl7pPr lvl="6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7pPr>
            <a:lvl8pPr lvl="7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8pPr>
            <a:lvl9pPr lvl="8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5" name="Google Shape;95;p42"/>
          <p:cNvSpPr txBox="1"/>
          <p:nvPr>
            <p:ph idx="1" type="body"/>
          </p:nvPr>
        </p:nvSpPr>
        <p:spPr>
          <a:xfrm>
            <a:off x="228600" y="2455184"/>
            <a:ext cx="2611500" cy="18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3024">
          <p15:clr>
            <a:srgbClr val="FA7B17"/>
          </p15:clr>
        </p15:guide>
        <p15:guide id="2" pos="216">
          <p15:clr>
            <a:srgbClr val="FA7B17"/>
          </p15:clr>
        </p15:guide>
        <p15:guide id="3" orient="horz" pos="216">
          <p15:clr>
            <a:srgbClr val="FA7B17"/>
          </p15:clr>
        </p15:guide>
        <p15:guide id="4" pos="5544">
          <p15:clr>
            <a:srgbClr val="FA7B17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ts - 6 stats, headline, description">
  <p:cSld name="CUSTOM_14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43"/>
          <p:cNvSpPr txBox="1"/>
          <p:nvPr>
            <p:ph idx="1" type="subTitle"/>
          </p:nvPr>
        </p:nvSpPr>
        <p:spPr>
          <a:xfrm>
            <a:off x="6099048" y="4151376"/>
            <a:ext cx="1746600" cy="6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200">
                <a:solidFill>
                  <a:srgbClr val="000000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43"/>
          <p:cNvSpPr txBox="1"/>
          <p:nvPr>
            <p:ph idx="2" type="subTitle"/>
          </p:nvPr>
        </p:nvSpPr>
        <p:spPr>
          <a:xfrm>
            <a:off x="6099048" y="2569464"/>
            <a:ext cx="1746600" cy="6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200">
                <a:solidFill>
                  <a:srgbClr val="000000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43"/>
          <p:cNvSpPr txBox="1"/>
          <p:nvPr>
            <p:ph idx="3" type="subTitle"/>
          </p:nvPr>
        </p:nvSpPr>
        <p:spPr>
          <a:xfrm>
            <a:off x="228600" y="4151376"/>
            <a:ext cx="1746600" cy="6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200">
                <a:solidFill>
                  <a:srgbClr val="000000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43"/>
          <p:cNvSpPr txBox="1"/>
          <p:nvPr>
            <p:ph idx="4" type="subTitle"/>
          </p:nvPr>
        </p:nvSpPr>
        <p:spPr>
          <a:xfrm>
            <a:off x="228600" y="2569464"/>
            <a:ext cx="1746600" cy="6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200">
                <a:solidFill>
                  <a:srgbClr val="000000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43"/>
          <p:cNvSpPr txBox="1"/>
          <p:nvPr>
            <p:ph idx="5" type="subTitle"/>
          </p:nvPr>
        </p:nvSpPr>
        <p:spPr>
          <a:xfrm>
            <a:off x="3163824" y="4151376"/>
            <a:ext cx="1746600" cy="6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200">
                <a:solidFill>
                  <a:srgbClr val="000000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43"/>
          <p:cNvSpPr txBox="1"/>
          <p:nvPr>
            <p:ph idx="6" type="subTitle"/>
          </p:nvPr>
        </p:nvSpPr>
        <p:spPr>
          <a:xfrm>
            <a:off x="3163824" y="2569464"/>
            <a:ext cx="1746600" cy="6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200">
                <a:solidFill>
                  <a:srgbClr val="000000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43"/>
          <p:cNvSpPr txBox="1"/>
          <p:nvPr>
            <p:ph type="title"/>
          </p:nvPr>
        </p:nvSpPr>
        <p:spPr>
          <a:xfrm>
            <a:off x="228600" y="137160"/>
            <a:ext cx="8001000" cy="79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marR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, Circle Square">
  <p:cSld name="SECTION_HEADER_3_1_2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4"/>
          <p:cNvSpPr txBox="1"/>
          <p:nvPr>
            <p:ph type="title"/>
          </p:nvPr>
        </p:nvSpPr>
        <p:spPr>
          <a:xfrm>
            <a:off x="2798075" y="228600"/>
            <a:ext cx="6117300" cy="421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6" name="Google Shape;106;p44"/>
          <p:cNvSpPr/>
          <p:nvPr>
            <p:ph idx="2" type="pic"/>
          </p:nvPr>
        </p:nvSpPr>
        <p:spPr>
          <a:xfrm>
            <a:off x="228600" y="2571750"/>
            <a:ext cx="2340900" cy="2340900"/>
          </a:xfrm>
          <a:prstGeom prst="rect">
            <a:avLst/>
          </a:prstGeom>
          <a:noFill/>
          <a:ln>
            <a:noFill/>
          </a:ln>
        </p:spPr>
      </p:sp>
      <p:sp>
        <p:nvSpPr>
          <p:cNvPr id="107" name="Google Shape;107;p44"/>
          <p:cNvSpPr/>
          <p:nvPr>
            <p:ph idx="3" type="pic"/>
          </p:nvPr>
        </p:nvSpPr>
        <p:spPr>
          <a:xfrm>
            <a:off x="228600" y="228600"/>
            <a:ext cx="2343000" cy="23430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orient="horz" pos="3045">
          <p15:clr>
            <a:srgbClr val="FA7B17"/>
          </p15:clr>
        </p15:guide>
        <p15:guide id="2" orient="horz" pos="1692">
          <p15:clr>
            <a:srgbClr val="FA7B17"/>
          </p15:clr>
        </p15:guide>
        <p15:guide id="3" orient="horz" pos="1548">
          <p15:clr>
            <a:srgbClr val="FA7B17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&amp; Image_split screen 1">
  <p:cSld name="CUSTOM_3_1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5"/>
          <p:cNvSpPr/>
          <p:nvPr>
            <p:ph idx="2" type="pic"/>
          </p:nvPr>
        </p:nvSpPr>
        <p:spPr>
          <a:xfrm>
            <a:off x="4176575" y="-2300"/>
            <a:ext cx="4965300" cy="5148000"/>
          </a:xfrm>
          <a:prstGeom prst="rect">
            <a:avLst/>
          </a:prstGeom>
          <a:noFill/>
          <a:ln>
            <a:noFill/>
          </a:ln>
        </p:spPr>
      </p:sp>
      <p:sp>
        <p:nvSpPr>
          <p:cNvPr id="110" name="Google Shape;110;p45"/>
          <p:cNvSpPr txBox="1"/>
          <p:nvPr>
            <p:ph type="title"/>
          </p:nvPr>
        </p:nvSpPr>
        <p:spPr>
          <a:xfrm>
            <a:off x="228600" y="139889"/>
            <a:ext cx="2820900" cy="20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2pPr>
            <a:lvl3pPr lvl="2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3pPr>
            <a:lvl4pPr lvl="3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4pPr>
            <a:lvl5pPr lvl="4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5pPr>
            <a:lvl6pPr lvl="5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6pPr>
            <a:lvl7pPr lvl="6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7pPr>
            <a:lvl8pPr lvl="7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8pPr>
            <a:lvl9pPr lvl="8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1" name="Google Shape;111;p45"/>
          <p:cNvSpPr txBox="1"/>
          <p:nvPr>
            <p:ph idx="1" type="body"/>
          </p:nvPr>
        </p:nvSpPr>
        <p:spPr>
          <a:xfrm>
            <a:off x="228600" y="2455184"/>
            <a:ext cx="2611500" cy="18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3024">
          <p15:clr>
            <a:srgbClr val="FA7B17"/>
          </p15:clr>
        </p15:guide>
        <p15:guide id="2" pos="216">
          <p15:clr>
            <a:srgbClr val="FA7B17"/>
          </p15:clr>
        </p15:guide>
        <p15:guide id="3" orient="horz" pos="216">
          <p15:clr>
            <a:srgbClr val="FA7B17"/>
          </p15:clr>
        </p15:guide>
        <p15:guide id="4" pos="5544">
          <p15:clr>
            <a:srgbClr val="FA7B17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page - White">
  <p:cSld name="TITLE_7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page - Black">
  <p:cSld name="TITLE_1_1_2_1_3_1_2_1_1_1_1_1_1_1_1_1">
    <p:bg>
      <p:bgPr>
        <a:solidFill>
          <a:srgbClr val="000000"/>
        </a:solid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pos="224">
          <p15:clr>
            <a:srgbClr val="00FFFF"/>
          </p15:clr>
        </p15:guide>
        <p15:guide id="2" pos="599">
          <p15:clr>
            <a:srgbClr val="999999"/>
          </p15:clr>
        </p15:guide>
        <p15:guide id="3" pos="672">
          <p15:clr>
            <a:srgbClr val="999999"/>
          </p15:clr>
        </p15:guide>
        <p15:guide id="4" pos="1049">
          <p15:clr>
            <a:srgbClr val="999999"/>
          </p15:clr>
        </p15:guide>
        <p15:guide id="5" pos="1123">
          <p15:clr>
            <a:srgbClr val="999999"/>
          </p15:clr>
        </p15:guide>
        <p15:guide id="6" pos="1496">
          <p15:clr>
            <a:srgbClr val="999999"/>
          </p15:clr>
        </p15:guide>
        <p15:guide id="7" pos="1571">
          <p15:clr>
            <a:srgbClr val="999999"/>
          </p15:clr>
        </p15:guide>
        <p15:guide id="8" pos="1947">
          <p15:clr>
            <a:srgbClr val="999999"/>
          </p15:clr>
        </p15:guide>
        <p15:guide id="9" pos="2018">
          <p15:clr>
            <a:srgbClr val="999999"/>
          </p15:clr>
        </p15:guide>
        <p15:guide id="10" pos="2395">
          <p15:clr>
            <a:srgbClr val="999999"/>
          </p15:clr>
        </p15:guide>
        <p15:guide id="11" pos="2471">
          <p15:clr>
            <a:srgbClr val="999999"/>
          </p15:clr>
        </p15:guide>
        <p15:guide id="12" pos="3742">
          <p15:clr>
            <a:srgbClr val="999999"/>
          </p15:clr>
        </p15:guide>
        <p15:guide id="13" pos="3819">
          <p15:clr>
            <a:srgbClr val="999999"/>
          </p15:clr>
        </p15:guide>
        <p15:guide id="14" pos="4189">
          <p15:clr>
            <a:srgbClr val="999999"/>
          </p15:clr>
        </p15:guide>
        <p15:guide id="15" pos="4264">
          <p15:clr>
            <a:srgbClr val="999999"/>
          </p15:clr>
        </p15:guide>
        <p15:guide id="16" pos="5088">
          <p15:clr>
            <a:srgbClr val="999999"/>
          </p15:clr>
        </p15:guide>
        <p15:guide id="17" pos="5166">
          <p15:clr>
            <a:srgbClr val="999999"/>
          </p15:clr>
        </p15:guide>
        <p15:guide id="18" pos="5537">
          <p15:clr>
            <a:srgbClr val="00FFFF"/>
          </p15:clr>
        </p15:guide>
        <p15:guide id="19" orient="horz" pos="227">
          <p15:clr>
            <a:srgbClr val="00FFFF"/>
          </p15:clr>
        </p15:guide>
        <p15:guide id="20" orient="horz" pos="3013">
          <p15:clr>
            <a:srgbClr val="00FFFF"/>
          </p15:clr>
        </p15:guide>
        <p15:guide id="21" orient="horz" pos="1620">
          <p15:clr>
            <a:srgbClr val="FA7B17"/>
          </p15:clr>
        </p15:guide>
        <p15:guide id="22" pos="2846">
          <p15:clr>
            <a:srgbClr val="999999"/>
          </p15:clr>
        </p15:guide>
        <p15:guide id="23" pos="2919">
          <p15:clr>
            <a:srgbClr val="999999"/>
          </p15:clr>
        </p15:guide>
        <p15:guide id="24" pos="3296">
          <p15:clr>
            <a:srgbClr val="999999"/>
          </p15:clr>
        </p15:guide>
        <p15:guide id="25" pos="3369">
          <p15:clr>
            <a:srgbClr val="999999"/>
          </p15:clr>
        </p15:guide>
        <p15:guide id="26" pos="4715">
          <p15:clr>
            <a:srgbClr val="999999"/>
          </p15:clr>
        </p15:guide>
        <p15:guide id="27" pos="4644">
          <p15:clr>
            <a:srgbClr val="999999"/>
          </p15:clr>
        </p15:guide>
        <p15:guide id="28" orient="horz" pos="1090">
          <p15:clr>
            <a:srgbClr val="0E1FC1"/>
          </p15:clr>
        </p15:guide>
        <p15:guide id="29" orient="horz" pos="1349">
          <p15:clr>
            <a:srgbClr val="0E1FC1"/>
          </p15:clr>
        </p15:guide>
        <p15:guide id="30" orient="horz" pos="1466">
          <p15:clr>
            <a:srgbClr val="0E1FC1"/>
          </p15:clr>
        </p15:guide>
        <p15:guide id="31" orient="horz" pos="1724">
          <p15:clr>
            <a:srgbClr val="0E1FC1"/>
          </p15:clr>
        </p15:guide>
        <p15:guide id="32" orient="horz" pos="1842">
          <p15:clr>
            <a:srgbClr val="0E1FC1"/>
          </p15:clr>
        </p15:guide>
        <p15:guide id="33" orient="horz" pos="2099">
          <p15:clr>
            <a:srgbClr val="0E1FC1"/>
          </p15:clr>
        </p15:guide>
        <p15:guide id="34" pos="2880">
          <p15:clr>
            <a:srgbClr val="FA7B17"/>
          </p15:clr>
        </p15:guide>
        <p15:guide id="35" orient="horz" pos="345">
          <p15:clr>
            <a:srgbClr val="0E1FC1"/>
          </p15:clr>
        </p15:guide>
        <p15:guide id="36" orient="horz" pos="443">
          <p15:clr>
            <a:srgbClr val="0E1FC1"/>
          </p15:clr>
        </p15:guide>
        <p15:guide id="37" orient="horz" pos="518">
          <p15:clr>
            <a:srgbClr val="0E1FC1"/>
          </p15:clr>
        </p15:guide>
        <p15:guide id="38" orient="horz" pos="617">
          <p15:clr>
            <a:srgbClr val="0E1FC1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6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1" name="Google Shape;21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" name="Google Shape;24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5" name="Google Shape;25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" name="Google Shape;28;p28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28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" name="Google Shape;33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0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6" name="Google Shape;36;p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7" name="Google Shape;37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5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://supplier.uber.com" TargetMode="External"/><Relationship Id="rId4" Type="http://schemas.openxmlformats.org/officeDocument/2006/relationships/hyperlink" Target="https://www.uber.com/en-PL/blog/exchange-license-obtain-excerpt/" TargetMode="External"/><Relationship Id="rId5" Type="http://schemas.openxmlformats.org/officeDocument/2006/relationships/hyperlink" Target="http://supplier.uber.com" TargetMode="External"/><Relationship Id="rId6" Type="http://schemas.openxmlformats.org/officeDocument/2006/relationships/hyperlink" Target="http://supplier.uber.com" TargetMode="External"/><Relationship Id="rId7" Type="http://schemas.openxmlformats.org/officeDocument/2006/relationships/hyperlink" Target="https://help.uber.com/driving-and-delivering" TargetMode="External"/><Relationship Id="rId8" Type="http://schemas.openxmlformats.org/officeDocument/2006/relationships/hyperlink" Target="https://help.uber.com/driving-and-delivering/section/appointments?nodeId=272dd17c-6dcd-499e-b91b-781381882de8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help.uber.com/driving-and-delivering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jpg"/><Relationship Id="rId4" Type="http://schemas.openxmlformats.org/officeDocument/2006/relationships/hyperlink" Target="https://play.google.com/store/apps/details?id=com.ubercab.driver&amp;hl=en_US&amp;gl=US&amp;pli=1" TargetMode="External"/><Relationship Id="rId5" Type="http://schemas.openxmlformats.org/officeDocument/2006/relationships/hyperlink" Target="https://auth.uber.com/v2/?breeze_local_zone=dca24&amp;next_url=https%3A%2F%2Fwww.uber.com%2Fpl%2Fpl%2F&amp;state=vl52E7UsqDXHAOorXvn2x1v3WbTGVCIcUm-t9BznVUg%3D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www.uber.com/pl/blog/zostan-partnerem/" TargetMode="External"/><Relationship Id="rId4" Type="http://schemas.openxmlformats.org/officeDocument/2006/relationships/hyperlink" Target="https://www.biznes.gov.pl/pl/opisy-procedur/-/proc/475" TargetMode="External"/><Relationship Id="rId5" Type="http://schemas.openxmlformats.org/officeDocument/2006/relationships/hyperlink" Target="https://help.uber.com/driving-and-delivering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uber.com/pl/pl/drive/requirements/vehicle-requirements/" TargetMode="External"/><Relationship Id="rId4" Type="http://schemas.openxmlformats.org/officeDocument/2006/relationships/hyperlink" Target="https://www.biznes.gov.pl/pl/opisy-procedur/-/proc/475" TargetMode="External"/><Relationship Id="rId5" Type="http://schemas.openxmlformats.org/officeDocument/2006/relationships/hyperlink" Target="https://help.uber.com/driving-and-delivering" TargetMode="External"/><Relationship Id="rId6" Type="http://schemas.openxmlformats.org/officeDocument/2006/relationships/image" Target="../media/image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://supplier.uber.com" TargetMode="External"/><Relationship Id="rId4" Type="http://schemas.openxmlformats.org/officeDocument/2006/relationships/hyperlink" Target="https://www.uber.com/en-PL/blog/exchange-license-obtain-excerpt/" TargetMode="External"/><Relationship Id="rId5" Type="http://schemas.openxmlformats.org/officeDocument/2006/relationships/hyperlink" Target="http://supplier.uber.com" TargetMode="External"/><Relationship Id="rId6" Type="http://schemas.openxmlformats.org/officeDocument/2006/relationships/hyperlink" Target="http://supplier.uber.com" TargetMode="External"/><Relationship Id="rId7" Type="http://schemas.openxmlformats.org/officeDocument/2006/relationships/hyperlink" Target="https://help.uber.com/driving-and-delivering" TargetMode="External"/><Relationship Id="rId8" Type="http://schemas.openxmlformats.org/officeDocument/2006/relationships/hyperlink" Target="https://help.uber.com/driving-and-delivering/section/appointments?nodeId=272dd17c-6dcd-499e-b91b-781381882de8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auth.uber.com/v2/?breeze_local_zone=dca18&amp;next_url=https%3A%2F%2Fsupplier.uber.com%2F&amp;state=U4yxUIfCWNz3pbPY_iLegmS649uEYmM4Uetdz3WyRFw%3D" TargetMode="External"/><Relationship Id="rId4" Type="http://schemas.openxmlformats.org/officeDocument/2006/relationships/hyperlink" Target="http://supplier.uber.com" TargetMode="External"/><Relationship Id="rId5" Type="http://schemas.openxmlformats.org/officeDocument/2006/relationships/hyperlink" Target="https://help.uber.com/driving-and-delivering" TargetMode="External"/><Relationship Id="rId6" Type="http://schemas.openxmlformats.org/officeDocument/2006/relationships/image" Target="../media/image10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help.uber.com/driving-and-delivering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s://help.uber.com/driving-and-delivering" TargetMode="Externa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s://t.uber.com/wymagania" TargetMode="External"/><Relationship Id="rId4" Type="http://schemas.openxmlformats.org/officeDocument/2006/relationships/hyperlink" Target="https://t.uber.com/zostan-partnerem" TargetMode="External"/><Relationship Id="rId9" Type="http://schemas.openxmlformats.org/officeDocument/2006/relationships/hyperlink" Target="https://bonjour.uber.com/marketplace/marketplaces/vehicles_pl/rentals?_csid=3OqrIoLuGJh62IqHMEExfw&amp;state=3xOgVLiXNY-RXfg9lshLFEZmlT93LL0tayASJx_rV80%3D&amp;effect=" TargetMode="External"/><Relationship Id="rId5" Type="http://schemas.openxmlformats.org/officeDocument/2006/relationships/hyperlink" Target="https://t.uber.com/ListaPartnerow" TargetMode="External"/><Relationship Id="rId6" Type="http://schemas.openxmlformats.org/officeDocument/2006/relationships/hyperlink" Target="https://t.uber.com/pojazdy" TargetMode="External"/><Relationship Id="rId7" Type="http://schemas.openxmlformats.org/officeDocument/2006/relationships/hyperlink" Target="https://www.uber.com/pl/blog/zdjecie-pojazdu/" TargetMode="External"/><Relationship Id="rId8" Type="http://schemas.openxmlformats.org/officeDocument/2006/relationships/hyperlink" Target="https://help.uber.com/driving-and-delivering" TargetMode="External"/><Relationship Id="rId10" Type="http://schemas.openxmlformats.org/officeDocument/2006/relationships/hyperlink" Target="https://www.uber.com/pl/blog/lista-partnerow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2.png"/><Relationship Id="rId4" Type="http://schemas.openxmlformats.org/officeDocument/2006/relationships/hyperlink" Target="https://help.uber.com/driving-and-delivering" TargetMode="External"/><Relationship Id="rId5" Type="http://schemas.openxmlformats.org/officeDocument/2006/relationships/hyperlink" Target="https://help.uber.com/driving-and-delivering/section/een-afspraak-maken/?nodeId=b7283a3d-1f70-48fb-a9e2-022766762104&amp;uclick_id=17821c2d-64aa-4b45-859d-d1808fcbf98a" TargetMode="External"/><Relationship Id="rId6" Type="http://schemas.openxmlformats.org/officeDocument/2006/relationships/hyperlink" Target="https://help.uber.com/driving-and-delivering/article/ik-moet-een-introductieafspraak-maken?nodeId=b6db6098-102a-4a3b-9af2-17f0c1db4476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slide" Target="/ppt/slides/slide18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Relationship Id="rId4" Type="http://schemas.openxmlformats.org/officeDocument/2006/relationships/hyperlink" Target="https://play.google.com/store/apps/details?id=com.ubercab.driver&amp;hl=en_US&amp;gl=US&amp;pli=1" TargetMode="External"/><Relationship Id="rId5" Type="http://schemas.openxmlformats.org/officeDocument/2006/relationships/hyperlink" Target="https://auth.uber.com/v2/?breeze_local_zone=dca24&amp;next_url=https%3A%2F%2Fwww.uber.com%2Fpl%2Fpl%2F&amp;state=vl52E7UsqDXHAOorXvn2x1v3WbTGVCIcUm-t9BznVUg%3D" TargetMode="External"/><Relationship Id="rId6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uber.com/en-PL/blog/exchange-license-obtain-excerpt/" TargetMode="External"/><Relationship Id="rId4" Type="http://schemas.openxmlformats.org/officeDocument/2006/relationships/hyperlink" Target="https://www.uber.com/en-PL/blog/lista-partnerow/" TargetMode="External"/><Relationship Id="rId5" Type="http://schemas.openxmlformats.org/officeDocument/2006/relationships/hyperlink" Target="https://help.uber.com/driving-and-delivering/section/appointments?nodeId=272dd17c-6dcd-499e-b91b-781381882de8" TargetMode="External"/><Relationship Id="rId6" Type="http://schemas.openxmlformats.org/officeDocument/2006/relationships/hyperlink" Target="https://help.uber.com/driving-and-delivering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www.uber.com/en-PL/blog/exchange-license-obtain-excerpt/" TargetMode="External"/><Relationship Id="rId4" Type="http://schemas.openxmlformats.org/officeDocument/2006/relationships/hyperlink" Target="https://help.uber.com/driving-and-delivering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play.google.com/store/apps/details?id=com.ubercab.driver&amp;hl=en_US&amp;gl=US&amp;pli=1" TargetMode="External"/><Relationship Id="rId4" Type="http://schemas.openxmlformats.org/officeDocument/2006/relationships/hyperlink" Target="https://auth.uber.com/v2/?breeze_local_zone=dca24&amp;next_url=https%3A%2F%2Fwww.uber.com%2Fpl%2Fpl%2F&amp;state=vl52E7UsqDXHAOorXvn2x1v3WbTGVCIcUm-t9BznVUg%3D" TargetMode="External"/><Relationship Id="rId5" Type="http://schemas.openxmlformats.org/officeDocument/2006/relationships/image" Target="../media/image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www.uber.com/pl/blog/zostan-partnerem/" TargetMode="External"/><Relationship Id="rId4" Type="http://schemas.openxmlformats.org/officeDocument/2006/relationships/hyperlink" Target="https://www.biznes.gov.pl/pl/opisy-procedur/-/proc/475" TargetMode="External"/><Relationship Id="rId5" Type="http://schemas.openxmlformats.org/officeDocument/2006/relationships/hyperlink" Target="https://help.uber.com/driving-and-delivering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www.uber.com/pl/pl/drive/requirements/vehicle-requirements/" TargetMode="External"/><Relationship Id="rId4" Type="http://schemas.openxmlformats.org/officeDocument/2006/relationships/hyperlink" Target="https://www.biznes.gov.pl/pl/opisy-procedur/-/proc/475" TargetMode="External"/><Relationship Id="rId5" Type="http://schemas.openxmlformats.org/officeDocument/2006/relationships/hyperlink" Target="https://help.uber.com/driving-and-delivering" TargetMode="External"/><Relationship Id="rId6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t/>
            </a:r>
            <a:endParaRPr b="1" sz="3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18" name="Google Shape;118;p1"/>
          <p:cNvPicPr preferRelativeResize="0"/>
          <p:nvPr/>
        </p:nvPicPr>
        <p:blipFill rotWithShape="1">
          <a:blip r:embed="rId3">
            <a:alphaModFix/>
          </a:blip>
          <a:srcRect b="10674" l="3751" r="2938" t="0"/>
          <a:stretch/>
        </p:blipFill>
        <p:spPr>
          <a:xfrm>
            <a:off x="0" y="-1741325"/>
            <a:ext cx="10936699" cy="6884825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"/>
          <p:cNvSpPr txBox="1"/>
          <p:nvPr/>
        </p:nvSpPr>
        <p:spPr>
          <a:xfrm>
            <a:off x="311400" y="-175475"/>
            <a:ext cx="5380500" cy="304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Ваш путеводитель: поездки в Польше с приложением Uber </a:t>
            </a:r>
            <a:r>
              <a:rPr b="1" i="0" lang="en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Получайте доход, когда хотите</a:t>
            </a:r>
            <a:endParaRPr b="1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t/>
            </a:r>
            <a:endParaRPr b="1" i="0" sz="3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0" name="Google Shape;120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4453925"/>
            <a:ext cx="1132498" cy="689575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"/>
          <p:cNvSpPr txBox="1"/>
          <p:nvPr/>
        </p:nvSpPr>
        <p:spPr>
          <a:xfrm>
            <a:off x="311400" y="3224275"/>
            <a:ext cx="3664200" cy="14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Данное руководство представляет собой исключительно информационный материал компании Uber Polska sp. z o.o. Целью данного сообщения не является предоставление каких-либо юридических, налоговых или финансовых консультаций. Uber Polska sp. z o.o. не несет ответственности за любые действия партнеров / водителей, предпринятые на основании данного материала. Мы обращаем внимание на то, что как физические, так и коммерческие лица несут полную ответственность за свои собственные юридические / налоговые / финансовые решения.</a:t>
            </a:r>
            <a:endParaRPr b="0" i="0" sz="16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0"/>
          <p:cNvSpPr txBox="1"/>
          <p:nvPr/>
        </p:nvSpPr>
        <p:spPr>
          <a:xfrm>
            <a:off x="227850" y="297000"/>
            <a:ext cx="49125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Почти готово... последние шаги</a:t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10"/>
          <p:cNvSpPr txBox="1"/>
          <p:nvPr/>
        </p:nvSpPr>
        <p:spPr>
          <a:xfrm>
            <a:off x="92475" y="2022775"/>
            <a:ext cx="6454800" cy="322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1" i="0" lang="en" sz="15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 I </a:t>
            </a: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Шаг 5 - Загрузите документы </a:t>
            </a:r>
            <a:endParaRPr b="1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 получили необходимые документы? Теперь самое время отправить их в приложение для водителей Uber или на сайт </a:t>
            </a: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supplier.uber.com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Если вы еще не сделали этого, загрузите следующие документы, чтобы заполнить свой профиль: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Фотография профиля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Документ, удостоверяющий личность/паспорт/вид на жительство (с информацией "Доступ к рынку труда")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3211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❏"/>
            </a:pPr>
            <a:r>
              <a:rPr lang="en" sz="1100">
                <a:solidFill>
                  <a:schemeClr val="dk1"/>
                </a:solidFill>
              </a:rPr>
              <a:t>Польские водительские права </a:t>
            </a:r>
            <a:endParaRPr sz="11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Информацию о том, как поменять водительские права, смотрите в этом </a:t>
            </a: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блоге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Справка о несудимости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Лицензия такси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Банковская выписка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Выписка с (CEIDG/KRS)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Удостоверение личности </a:t>
            </a: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каждого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человека, который имеет более 25% акций компании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Удостоверение личности члена совета директоров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Все готово?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3211" lvl="0" marL="457200" marR="0" rtl="0" algn="l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rgbClr val="6AA84F"/>
              </a:buClr>
              <a:buSzPct val="110000"/>
              <a:buFont typeface="Arial"/>
              <a:buChar char="✓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Введите данные для выставления счетов в приложении Uber Driver или на сайте </a:t>
            </a: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supplier.uber.com.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3211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6AA84F"/>
              </a:buClr>
              <a:buSzPct val="110000"/>
              <a:buFont typeface="Arial"/>
              <a:buChar char="✓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Введите банковские реквизиты в приложении Uber Driver или на сайте </a:t>
            </a: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supplier.uber.com.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0" i="1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Обратите внимание: для полной проверки и активации аккаунта требуется не менее 48 часов, после чего вы сможете начать совершать поездки.</a:t>
            </a:r>
            <a:endParaRPr b="0" i="1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10"/>
          <p:cNvSpPr txBox="1"/>
          <p:nvPr/>
        </p:nvSpPr>
        <p:spPr>
          <a:xfrm>
            <a:off x="6448800" y="4804800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 работает? Обратитесь в </a:t>
            </a:r>
            <a:r>
              <a:rPr b="0" i="0" lang="en" sz="1000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службу поддержки,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10"/>
          <p:cNvSpPr txBox="1"/>
          <p:nvPr/>
        </p:nvSpPr>
        <p:spPr>
          <a:xfrm>
            <a:off x="0" y="0"/>
            <a:ext cx="41892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Начните как независимый водитель</a:t>
            </a:r>
            <a:endParaRPr b="1" i="0" sz="10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10"/>
          <p:cNvSpPr txBox="1"/>
          <p:nvPr/>
        </p:nvSpPr>
        <p:spPr>
          <a:xfrm>
            <a:off x="6636900" y="531350"/>
            <a:ext cx="2316600" cy="217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I </a:t>
            </a: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Шаг 6 - Сделайте первую поездку</a:t>
            </a:r>
            <a:endParaRPr b="1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Если все правильно добавлено и одобрено, аккаунт будет автоматически активирован.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ДА! Добро пожаловать в приложение Uber Driver - нам не терпится увидеть вас на дороге! 🚗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10"/>
          <p:cNvSpPr txBox="1"/>
          <p:nvPr/>
        </p:nvSpPr>
        <p:spPr>
          <a:xfrm>
            <a:off x="148775" y="531350"/>
            <a:ext cx="6398400" cy="149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I </a:t>
            </a: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Шаг 4 - Личная верификация водителя</a:t>
            </a:r>
            <a:endParaRPr b="1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Все вышеперечисленные шаги выполнены? Пришло время пройти личную верификацию.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Запишитесь на прием с помощью приложения или </a:t>
            </a: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8"/>
              </a:rPr>
              <a:t>веб-сайта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и придите в офис верификации с физическими документами - удостоверением личности, водительскими правами и справкой о не судимости (выданной не более чем за 30 дней до визита на верификацию). 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Во время верификации наши агенты сделают вам новую фотографию профиля на специальном фоне Uber, а также проверят ваши документы. После успешной верификации вы можете перейти к шагу 5.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1"/>
          <p:cNvSpPr txBox="1"/>
          <p:nvPr>
            <p:ph idx="4294967295" type="title"/>
          </p:nvPr>
        </p:nvSpPr>
        <p:spPr>
          <a:xfrm>
            <a:off x="228600" y="365750"/>
            <a:ext cx="8590800" cy="79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500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|</a:t>
            </a:r>
            <a:r>
              <a:rPr b="1" lang="en" sz="1500">
                <a:latin typeface="Arial"/>
                <a:ea typeface="Arial"/>
                <a:cs typeface="Arial"/>
                <a:sym typeface="Arial"/>
              </a:rPr>
              <a:t> Обзор сроков и возможных затрат</a:t>
            </a:r>
            <a:endParaRPr b="1" sz="15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500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2" name="Google Shape;212;p11"/>
          <p:cNvCxnSpPr/>
          <p:nvPr/>
        </p:nvCxnSpPr>
        <p:spPr>
          <a:xfrm>
            <a:off x="242300" y="1099925"/>
            <a:ext cx="8625300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13" name="Google Shape;213;p11"/>
          <p:cNvGrpSpPr/>
          <p:nvPr/>
        </p:nvGrpSpPr>
        <p:grpSpPr>
          <a:xfrm>
            <a:off x="755500" y="1002175"/>
            <a:ext cx="181500" cy="187200"/>
            <a:chOff x="222100" y="1002175"/>
            <a:chExt cx="181500" cy="187200"/>
          </a:xfrm>
        </p:grpSpPr>
        <p:sp>
          <p:nvSpPr>
            <p:cNvPr id="214" name="Google Shape;214;p11"/>
            <p:cNvSpPr/>
            <p:nvPr/>
          </p:nvSpPr>
          <p:spPr>
            <a:xfrm>
              <a:off x="222100" y="1002175"/>
              <a:ext cx="181500" cy="1872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11"/>
            <p:cNvSpPr/>
            <p:nvPr/>
          </p:nvSpPr>
          <p:spPr>
            <a:xfrm>
              <a:off x="256150" y="1039675"/>
              <a:ext cx="113400" cy="1122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6" name="Google Shape;216;p11"/>
          <p:cNvGrpSpPr/>
          <p:nvPr/>
        </p:nvGrpSpPr>
        <p:grpSpPr>
          <a:xfrm>
            <a:off x="3193900" y="1002175"/>
            <a:ext cx="181500" cy="187200"/>
            <a:chOff x="222100" y="1002175"/>
            <a:chExt cx="181500" cy="187200"/>
          </a:xfrm>
        </p:grpSpPr>
        <p:sp>
          <p:nvSpPr>
            <p:cNvPr id="217" name="Google Shape;217;p11"/>
            <p:cNvSpPr/>
            <p:nvPr/>
          </p:nvSpPr>
          <p:spPr>
            <a:xfrm>
              <a:off x="222100" y="1002175"/>
              <a:ext cx="181500" cy="1872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11"/>
            <p:cNvSpPr/>
            <p:nvPr/>
          </p:nvSpPr>
          <p:spPr>
            <a:xfrm>
              <a:off x="256150" y="1039675"/>
              <a:ext cx="113400" cy="1122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9" name="Google Shape;219;p11"/>
          <p:cNvGrpSpPr/>
          <p:nvPr/>
        </p:nvGrpSpPr>
        <p:grpSpPr>
          <a:xfrm>
            <a:off x="5611950" y="1006325"/>
            <a:ext cx="181500" cy="187200"/>
            <a:chOff x="222100" y="1002175"/>
            <a:chExt cx="181500" cy="187200"/>
          </a:xfrm>
        </p:grpSpPr>
        <p:sp>
          <p:nvSpPr>
            <p:cNvPr id="220" name="Google Shape;220;p11"/>
            <p:cNvSpPr/>
            <p:nvPr/>
          </p:nvSpPr>
          <p:spPr>
            <a:xfrm>
              <a:off x="222100" y="1002175"/>
              <a:ext cx="181500" cy="1872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11"/>
            <p:cNvSpPr/>
            <p:nvPr/>
          </p:nvSpPr>
          <p:spPr>
            <a:xfrm>
              <a:off x="256150" y="1039675"/>
              <a:ext cx="113400" cy="1122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2" name="Google Shape;222;p11"/>
          <p:cNvGrpSpPr/>
          <p:nvPr/>
        </p:nvGrpSpPr>
        <p:grpSpPr>
          <a:xfrm>
            <a:off x="7256400" y="1006325"/>
            <a:ext cx="181500" cy="187200"/>
            <a:chOff x="222100" y="1002175"/>
            <a:chExt cx="181500" cy="187200"/>
          </a:xfrm>
        </p:grpSpPr>
        <p:sp>
          <p:nvSpPr>
            <p:cNvPr id="223" name="Google Shape;223;p11"/>
            <p:cNvSpPr/>
            <p:nvPr/>
          </p:nvSpPr>
          <p:spPr>
            <a:xfrm>
              <a:off x="222100" y="1002175"/>
              <a:ext cx="181500" cy="1872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11"/>
            <p:cNvSpPr/>
            <p:nvPr/>
          </p:nvSpPr>
          <p:spPr>
            <a:xfrm>
              <a:off x="256150" y="1039675"/>
              <a:ext cx="113400" cy="1122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225" name="Google Shape;225;p11"/>
          <p:cNvCxnSpPr/>
          <p:nvPr/>
        </p:nvCxnSpPr>
        <p:spPr>
          <a:xfrm>
            <a:off x="7347150" y="1156025"/>
            <a:ext cx="6300" cy="2539200"/>
          </a:xfrm>
          <a:prstGeom prst="straightConnector1">
            <a:avLst/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6" name="Google Shape;226;p11"/>
          <p:cNvSpPr txBox="1"/>
          <p:nvPr/>
        </p:nvSpPr>
        <p:spPr>
          <a:xfrm>
            <a:off x="639750" y="1238650"/>
            <a:ext cx="2292900" cy="5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Неделя 1 &amp; 2</a:t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Первоначальная сумма инвестиций ~ 222 PLN-920 PLN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11"/>
          <p:cNvSpPr txBox="1"/>
          <p:nvPr/>
        </p:nvSpPr>
        <p:spPr>
          <a:xfrm>
            <a:off x="2889600" y="1214025"/>
            <a:ext cx="2113500" cy="79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Неделя 3</a:t>
            </a:r>
            <a:endParaRPr b="0" i="1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Первоначальная сумма инвестиций ~ 400 PLN +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Ежемесячно ~ 100 PLN - 300 PLN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За автомобиль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11"/>
          <p:cNvSpPr txBox="1"/>
          <p:nvPr/>
        </p:nvSpPr>
        <p:spPr>
          <a:xfrm>
            <a:off x="5255175" y="1238650"/>
            <a:ext cx="19446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Неделя 4-12</a:t>
            </a:r>
            <a:endParaRPr b="0" i="1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Первоначальная сумма инвестиций  ~ 0 PLN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11"/>
          <p:cNvSpPr txBox="1"/>
          <p:nvPr>
            <p:ph idx="4294967295" type="subTitle"/>
          </p:nvPr>
        </p:nvSpPr>
        <p:spPr>
          <a:xfrm>
            <a:off x="75650" y="1825525"/>
            <a:ext cx="2048400" cy="246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Регистрация индивидуального предприятия 0 PLN /  компании 600 PLN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Заявление на получение лицензии такси ~ 200 - 320 PLN; 2 - 4 недели 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Заявление на выписку c лицензии такси 22 PLN- 35,2 PLN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11"/>
          <p:cNvSpPr txBox="1"/>
          <p:nvPr>
            <p:ph idx="4294967295" type="subTitle"/>
          </p:nvPr>
        </p:nvSpPr>
        <p:spPr>
          <a:xfrm>
            <a:off x="2889600" y="2076575"/>
            <a:ext cx="1850100" cy="221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Наклейки такси на автомобиль и лампа такси~300 PLN-400 PLN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Организация автомобиля и страховки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~ 100 PLN - 300 PLN в месяц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11"/>
          <p:cNvSpPr txBox="1"/>
          <p:nvPr>
            <p:ph idx="4294967295" type="subTitle"/>
          </p:nvPr>
        </p:nvSpPr>
        <p:spPr>
          <a:xfrm>
            <a:off x="5270975" y="1857875"/>
            <a:ext cx="1850100" cy="16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Загрузите свои документы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Пройдите личную верификацию водителя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75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11"/>
          <p:cNvSpPr txBox="1"/>
          <p:nvPr/>
        </p:nvSpPr>
        <p:spPr>
          <a:xfrm>
            <a:off x="6787550" y="3751351"/>
            <a:ext cx="2292900" cy="8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Неделя 4-12</a:t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Заходите в сеть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🚗🚗🚗</a:t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11"/>
          <p:cNvSpPr txBox="1"/>
          <p:nvPr/>
        </p:nvSpPr>
        <p:spPr>
          <a:xfrm>
            <a:off x="0" y="0"/>
            <a:ext cx="30000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Начните как независимый водитель</a:t>
            </a:r>
            <a:endParaRPr b="1" i="0" sz="10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11"/>
          <p:cNvSpPr txBox="1"/>
          <p:nvPr/>
        </p:nvSpPr>
        <p:spPr>
          <a:xfrm>
            <a:off x="6248400" y="4728000"/>
            <a:ext cx="2895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 работает? Обратитесь в </a:t>
            </a:r>
            <a:r>
              <a:rPr b="0" i="0" lang="en" sz="1000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службу поддержки,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2"/>
          <p:cNvSpPr txBox="1"/>
          <p:nvPr/>
        </p:nvSpPr>
        <p:spPr>
          <a:xfrm>
            <a:off x="0" y="0"/>
            <a:ext cx="30000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Начните как партнер </a:t>
            </a:r>
            <a:endParaRPr b="1" i="0" sz="10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12"/>
          <p:cNvSpPr txBox="1"/>
          <p:nvPr>
            <p:ph idx="4294967295" type="title"/>
          </p:nvPr>
        </p:nvSpPr>
        <p:spPr>
          <a:xfrm>
            <a:off x="228600" y="289552"/>
            <a:ext cx="8688300" cy="54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800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| </a:t>
            </a:r>
            <a:r>
              <a:rPr b="1" lang="en">
                <a:latin typeface="Arial"/>
                <a:ea typeface="Arial"/>
                <a:cs typeface="Arial"/>
                <a:sym typeface="Arial"/>
              </a:rPr>
              <a:t>Начните как партнер </a:t>
            </a:r>
            <a:endParaRPr b="1" sz="2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sp>
        <p:nvSpPr>
          <p:cNvPr id="241" name="Google Shape;241;p12"/>
          <p:cNvSpPr/>
          <p:nvPr/>
        </p:nvSpPr>
        <p:spPr>
          <a:xfrm>
            <a:off x="5830450" y="50"/>
            <a:ext cx="3190200" cy="5143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Контрольный список</a:t>
            </a:r>
            <a:endParaRPr b="1" i="0" sz="14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1" i="0" sz="7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Шаг 1 - Зарегистрируйтесь</a:t>
            </a:r>
            <a:endParaRPr b="1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62298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Скачайте приложение Uber Driver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62298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Зарегистрируйтесь в приложении Uber Driver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Шаг 2 - Документы</a:t>
            </a:r>
            <a:endParaRPr b="0" i="1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Документ, удостоверяющий личность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Выписка из (CEIDG/KRS)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Лицензия такси 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Выписка из банковского счета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Справка о несудимости, Медицинское и психологическое заключения &amp; </a:t>
            </a:r>
            <a:r>
              <a:rPr lang="en" sz="1000">
                <a:solidFill>
                  <a:schemeClr val="dk1"/>
                </a:solidFill>
              </a:rPr>
              <a:t>Польские в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одительские права. Примечание: только если вы также хотите работать водителем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Шаг 3 - Транспортные средства</a:t>
            </a:r>
            <a:endParaRPr b="1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Организуйте транспортное средство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Оформите страховку на автомобиль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Получите выписку из лицензии такси на автомобиль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Подготовьте фотографию автомобиля со всеми необходимыми знаками такси (в соответствии с местным законодательством о такси).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Шаг 4 - Личная верификация если будете сами совершать поездки как водитель (DIPV)</a:t>
            </a:r>
            <a:endParaRPr b="1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Забронируйте встречу в офисе для личной верификации DIPV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Возьмите с собой документы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Шаг 5 - Загрузите оставшиеся документы и информацию с помощью приложения Uber.</a:t>
            </a:r>
            <a:endParaRPr b="1" i="1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2" name="Google Shape;242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33525" y="2765175"/>
            <a:ext cx="2731625" cy="2311649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12"/>
          <p:cNvSpPr txBox="1"/>
          <p:nvPr>
            <p:ph idx="4294967295" type="subTitle"/>
          </p:nvPr>
        </p:nvSpPr>
        <p:spPr>
          <a:xfrm>
            <a:off x="228600" y="790575"/>
            <a:ext cx="5191500" cy="18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85725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46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Партнер - это владелец бизнеса, который, регистрируясь в качестве партнера Uber, может предоставить свой автопарк нескольким другим водителям.</a:t>
            </a:r>
            <a:endParaRPr b="0" i="0" sz="1046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85725" rtl="0" algn="l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46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В этом руководстве мы поможем вам разобраться с тем, как начать . Воспользуйтесь контрольным списком справа, чтобы проверить, все ли шаги вы выполнили!</a:t>
            </a:r>
            <a:endParaRPr b="0" i="0" sz="1046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85725" rtl="0" algn="l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15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I </a:t>
            </a:r>
            <a:r>
              <a:rPr b="1" i="0" lang="en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Шаг 1 - Зарегистрируйтесь в Uber</a:t>
            </a:r>
            <a:endParaRPr b="0" i="0" sz="8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85725" rtl="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4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Если вы еще не сделали этого, скачайте приложение </a:t>
            </a:r>
            <a:r>
              <a:rPr b="1" i="0" lang="en" sz="104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Uber Driver</a:t>
            </a:r>
            <a:r>
              <a:rPr b="0" i="0" lang="en" sz="104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на </a:t>
            </a:r>
            <a:r>
              <a:rPr b="0" i="0" lang="en" sz="1046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телефон</a:t>
            </a:r>
            <a:r>
              <a:rPr b="0" i="0" lang="en" sz="104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или создайте аккаунт на </a:t>
            </a:r>
            <a:r>
              <a:rPr b="0" i="0" lang="en" sz="1046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компьютере</a:t>
            </a:r>
            <a:r>
              <a:rPr b="0" i="0" lang="en" sz="104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Выберите "У меня есть собственная лицензия такси" и начните загружать документы!</a:t>
            </a:r>
            <a:endParaRPr b="1" i="0" sz="1546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3"/>
          <p:cNvSpPr txBox="1"/>
          <p:nvPr/>
        </p:nvSpPr>
        <p:spPr>
          <a:xfrm>
            <a:off x="227850" y="297000"/>
            <a:ext cx="78366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15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I </a:t>
            </a: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Шаг 2 - Подайте документы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Для того чтобы начать работать в Польше в качестве независимого водителя, вам нужно получить необходимые дополнительные документы. Помимо личных документов, удостоверения личности, водительских прав и справки о несудимости, у вас должна быть собственная фирма и лицензия такси.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Примечание: мы рекомендуем подавать документы одновременно, чтобы быстрее отправиться в путь!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13"/>
          <p:cNvSpPr/>
          <p:nvPr/>
        </p:nvSpPr>
        <p:spPr>
          <a:xfrm>
            <a:off x="317825" y="1441675"/>
            <a:ext cx="3961200" cy="3431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|</a:t>
            </a: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Создайте фирму</a:t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 Чтобы стать независимым водителем, вам нужно иметь свою собственную фирму. Согласно польскому законодательству, у вас есть выбор: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индивидуальное предпринимательство (CEIDG),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открытие любой коммерческой компании (KRS)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Мы, как фирма Uber, оставляем за вами право решать. 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Uber рекомендует проконсультироваться со специалистом по поводу вашего решения относительно бизнеса, поскольку фирма Uber не предоставляет юридических или налоговых консультаций.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При регистрации своего бизнеса выберите код ПКД 49.32.Z (деятельность пассажирских такси)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Подайте заявку на получение лицензии такси для вашей фирмы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7800" lvl="0" marL="28575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Выполните шаги, описанные на этой </a:t>
            </a: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странице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1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13"/>
          <p:cNvSpPr/>
          <p:nvPr/>
        </p:nvSpPr>
        <p:spPr>
          <a:xfrm>
            <a:off x="4456150" y="1441675"/>
            <a:ext cx="4024200" cy="3431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|</a:t>
            </a: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Подайте заявку на получение лицензии такси для вашей фирмы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Выполните следующие шаги: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○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владейте автомобилем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○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пройдите медицинское и психологическое заключения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○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получите справку о несудимости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○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оснастите свой автомобиль необходимым оборудованием для работы в такси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○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обратитесь в любой окружной центр техосмотра, чтобы пройти техосмотр для такси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○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получите штамп "такси" в свидетельстве о регистрации транспортного средства в пункте регистрации транспортных средств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Подайте заявку на получение лицензии такси для вашей фирмы в местный орган власти - более подробная информация </a:t>
            </a: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здесь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Дождитесь получения лицензии такси для вашей фирмы. Примечание: этот процесс может занять до 2-4 недель.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Получите физический документ - лицензию такси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1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 получили все вышеперечисленные документы? Двигаемся дальше!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13"/>
          <p:cNvSpPr txBox="1"/>
          <p:nvPr/>
        </p:nvSpPr>
        <p:spPr>
          <a:xfrm>
            <a:off x="6144000" y="4804800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 работает? Обратитесь в </a:t>
            </a:r>
            <a:r>
              <a:rPr b="0" i="0" lang="en" sz="1000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службу поддержки,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13"/>
          <p:cNvSpPr txBox="1"/>
          <p:nvPr/>
        </p:nvSpPr>
        <p:spPr>
          <a:xfrm>
            <a:off x="0" y="0"/>
            <a:ext cx="30000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Начните как партнер </a:t>
            </a:r>
            <a:endParaRPr b="1" i="0" sz="10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4"/>
          <p:cNvSpPr txBox="1"/>
          <p:nvPr/>
        </p:nvSpPr>
        <p:spPr>
          <a:xfrm>
            <a:off x="314225" y="432050"/>
            <a:ext cx="5508900" cy="4711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I </a:t>
            </a: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Шаг 3 - Организуйте автомобиль</a:t>
            </a:r>
            <a:endParaRPr b="1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 каком автомобиле вы совершите свою первую поездку с помощью приложения Uber? Ознакомьтесь со следующими шагами, которые вам необходимо предпринять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AutoNum type="arabicPeriod"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Найдите автомобиль - </a:t>
            </a: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здесь 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 найдете обзор требований к транспортным средствам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8001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Купите автомобиль</a:t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8001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Возьмите автомобиль в лизинг - 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выберите полный лизинг (операционный лизинг) или финансовый лизинг, если вы хотите владеть автомобилем по окончании срока лизинга. 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8001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Арендуйте автомобиль</a:t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None/>
            </a:pPr>
            <a:r>
              <a:t/>
            </a:r>
            <a:endParaRPr b="1" i="0" sz="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AutoNum type="arabicPeriod"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Оформите страховку</a:t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Убедитесь, что ваш автомобиль должным образом застрахован и имеет подтверждение страховки. Вы арендуете автомобиль? Убедитесь, что это входит в договор.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None/>
            </a:pPr>
            <a:r>
              <a:t/>
            </a:r>
            <a:endParaRPr b="0" i="0" sz="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AutoNum type="arabicPeriod"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Оборудуйте автомобиль знаками такси и лампой такси (в соответствии с местными правилами такси)</a:t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 Польше каждое такси должно быть оборудовано в соответствии с национальными и местными правилами. За дополнительной информацией вы можете обратиться в местное отделение городского совета или узнать больше </a:t>
            </a: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здесь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51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AutoNum type="arabicPeriod"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Посетите станцию техосмотра, чтобы проверить состояние вашего автомобиля</a:t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Во время техосмотра автомобиль будет проверен на соответствие всем требованиям такси. Если проверка пройдена успешно, вы получите документ, подтверждающий, что все требования соблюдены.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AutoNum type="arabicPeriod"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Посетите офис регистрации транспортных средств</a:t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Посетите офис регистрации транспортных средств с документом, подтверждающим, что вы соответствуете требованиям для перевозки в такси, чтобы получить штамп такси в свидетельстве о регистрации автомобиля. Обратите внимание, что соответствующее офисное отделение указано в свидетельстве о регистрации автомобиля.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1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14"/>
          <p:cNvSpPr txBox="1"/>
          <p:nvPr/>
        </p:nvSpPr>
        <p:spPr>
          <a:xfrm>
            <a:off x="3096000" y="4804800"/>
            <a:ext cx="30000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 работает? Обратитесь в </a:t>
            </a:r>
            <a:r>
              <a:rPr b="0" i="0" lang="en" sz="1000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службу поддержки,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9" name="Google Shape;259;p14"/>
          <p:cNvPicPr preferRelativeResize="0"/>
          <p:nvPr>
            <p:ph idx="2" type="pic"/>
          </p:nvPr>
        </p:nvPicPr>
        <p:blipFill rotWithShape="1">
          <a:blip r:embed="rId6">
            <a:alphaModFix/>
          </a:blip>
          <a:srcRect b="0" l="30625" r="17860" t="0"/>
          <a:stretch/>
        </p:blipFill>
        <p:spPr>
          <a:xfrm>
            <a:off x="6100350" y="-2250"/>
            <a:ext cx="3979023" cy="514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14"/>
          <p:cNvSpPr txBox="1"/>
          <p:nvPr/>
        </p:nvSpPr>
        <p:spPr>
          <a:xfrm>
            <a:off x="0" y="0"/>
            <a:ext cx="30000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Начните как партнер </a:t>
            </a:r>
            <a:endParaRPr b="1" i="0" sz="10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5"/>
          <p:cNvSpPr txBox="1"/>
          <p:nvPr/>
        </p:nvSpPr>
        <p:spPr>
          <a:xfrm>
            <a:off x="227850" y="297000"/>
            <a:ext cx="49125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Почти готово... последние шаги</a:t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15"/>
          <p:cNvSpPr txBox="1"/>
          <p:nvPr/>
        </p:nvSpPr>
        <p:spPr>
          <a:xfrm>
            <a:off x="92475" y="2022775"/>
            <a:ext cx="6454800" cy="322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1" i="0" lang="en" sz="15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 I </a:t>
            </a: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Шаг 5 - Загрузите документы </a:t>
            </a:r>
            <a:endParaRPr b="1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 получили необходимые документы? Теперь самое время отправить их в приложение для водителей Uber или на сайт </a:t>
            </a: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supplier.uber.com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Если вы еще не сделали этого, загрузите следующие документы, чтобы заполнить свой профиль: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Фотография профиля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Документ, удостоверяющий личность/паспорт/вид на жительство (с информацией "Доступ к рынку труда")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Лицензия такси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Банковская выписка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Выписка с (CEIDG/KRS)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Удостоверение личности </a:t>
            </a: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каждого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человека, который имеет более 25% акций компании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Удостоверение личности члена совета директоров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Справка о несудимости &amp; </a:t>
            </a:r>
            <a:r>
              <a:rPr lang="en" sz="1100">
                <a:solidFill>
                  <a:schemeClr val="dk1"/>
                </a:solidFill>
              </a:rPr>
              <a:t>Польские водительские права</a:t>
            </a:r>
            <a:endParaRPr sz="1100">
              <a:solidFill>
                <a:schemeClr val="dk1"/>
              </a:solidFill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Информацию о том, как поменять водительские права, смотрите в этом </a:t>
            </a:r>
            <a:r>
              <a:rPr b="0" i="0" lang="en" sz="1000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блоге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Примечание: только если вы также хотите стать водителем.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Все готово?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3211" lvl="0" marL="457200" marR="0" rtl="0" algn="l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rgbClr val="6AA84F"/>
              </a:buClr>
              <a:buSzPct val="110000"/>
              <a:buFont typeface="Arial"/>
              <a:buChar char="✓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Введите данные для выставления счетов в приложении Uber Driver или на сайте </a:t>
            </a: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supplier.uber.com.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3211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6AA84F"/>
              </a:buClr>
              <a:buSzPct val="110000"/>
              <a:buFont typeface="Arial"/>
              <a:buChar char="✓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Введите банковские реквизиты в приложении Uber Driver или на сайте </a:t>
            </a: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supplier.uber.com.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0" i="1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Обратите внимание: для полной проверки и активации аккаунта требуется не менее 48 часов, после чего вы сможете начать совершать поездки.</a:t>
            </a:r>
            <a:endParaRPr b="0" i="1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15"/>
          <p:cNvSpPr txBox="1"/>
          <p:nvPr/>
        </p:nvSpPr>
        <p:spPr>
          <a:xfrm>
            <a:off x="6448800" y="4804800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 работает? Обратитесь в </a:t>
            </a:r>
            <a:r>
              <a:rPr b="0" i="0" lang="en" sz="1000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службу поддержки,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15"/>
          <p:cNvSpPr txBox="1"/>
          <p:nvPr/>
        </p:nvSpPr>
        <p:spPr>
          <a:xfrm>
            <a:off x="6636900" y="531350"/>
            <a:ext cx="2316600" cy="217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I </a:t>
            </a: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Шаг 6 - Сделайте первую поездку</a:t>
            </a:r>
            <a:endParaRPr b="1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Если все правильно добавлено и одобрено, аккаунт будет автоматически активирован.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ДА! Добро пожаловать в приложение Uber Driver - нам не терпится увидеть вас на дороге! 🚗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15"/>
          <p:cNvSpPr txBox="1"/>
          <p:nvPr/>
        </p:nvSpPr>
        <p:spPr>
          <a:xfrm>
            <a:off x="148775" y="531350"/>
            <a:ext cx="6398400" cy="149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I </a:t>
            </a: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Шаг 4 - Личная верификация </a:t>
            </a:r>
            <a:endParaRPr b="1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Все вышеперечисленные шаги выполнены? Пришло время пройти личную верификацию. Примечание: </a:t>
            </a: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только если вы также хотите стать водителем. 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Запишитесь на прием с помощью приложения или </a:t>
            </a: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8"/>
              </a:rPr>
              <a:t>веб-сайта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и придите в офис верификации с физическими документами - удостоверением личности, водительскими правами и справкой о не судимости (выданной не более чем за 30 дней до визита на верификацию). 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Во время верификации наши агенты сделают вам новую фотографию профиля на специальном фоне Uber, а также проверят ваши документы. После успешной верификации вы можете перейти к шагу 5.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15"/>
          <p:cNvSpPr txBox="1"/>
          <p:nvPr/>
        </p:nvSpPr>
        <p:spPr>
          <a:xfrm>
            <a:off x="0" y="0"/>
            <a:ext cx="30000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Начните как партнер </a:t>
            </a:r>
            <a:endParaRPr b="1" i="0" sz="10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6"/>
          <p:cNvSpPr txBox="1"/>
          <p:nvPr/>
        </p:nvSpPr>
        <p:spPr>
          <a:xfrm>
            <a:off x="227850" y="297000"/>
            <a:ext cx="49125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I </a:t>
            </a: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Шаг 7 - Управление автопарком</a:t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16"/>
          <p:cNvSpPr txBox="1"/>
          <p:nvPr/>
        </p:nvSpPr>
        <p:spPr>
          <a:xfrm>
            <a:off x="0" y="0"/>
            <a:ext cx="30000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Начните как партнер </a:t>
            </a:r>
            <a:endParaRPr b="1" i="0" sz="10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16"/>
          <p:cNvSpPr txBox="1"/>
          <p:nvPr/>
        </p:nvSpPr>
        <p:spPr>
          <a:xfrm>
            <a:off x="227850" y="656625"/>
            <a:ext cx="78366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Как только вы подключитесь к платформе Uber в качестве партнера по автопарку, вы сможете мгновенно управлять своим аккаунтом в режиме онлайн с помощью </a:t>
            </a: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supplier.uber.com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Какие функции доступны вам при использовании </a:t>
            </a: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supplier.uber.com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:</a:t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Просмотр документов по автопарку, водителям и автомобилям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Информация о финансах и производительности автопарка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Простое добавление водителей в автопарк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Простая проверка статуса водителя и транспортного средства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Помощь водителям при включении в работу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16"/>
          <p:cNvSpPr txBox="1"/>
          <p:nvPr/>
        </p:nvSpPr>
        <p:spPr>
          <a:xfrm>
            <a:off x="6143925" y="4728000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 работает? Обратитесь в </a:t>
            </a:r>
            <a:r>
              <a:rPr b="0" i="0" lang="en" sz="1000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службу поддержки,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9" name="Google Shape;279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392525" y="2002675"/>
            <a:ext cx="5728451" cy="2790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7"/>
          <p:cNvSpPr txBox="1"/>
          <p:nvPr>
            <p:ph idx="4294967295" type="title"/>
          </p:nvPr>
        </p:nvSpPr>
        <p:spPr>
          <a:xfrm>
            <a:off x="228600" y="365750"/>
            <a:ext cx="8590800" cy="79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500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|</a:t>
            </a:r>
            <a:r>
              <a:rPr b="1" lang="en" sz="1500">
                <a:latin typeface="Arial"/>
                <a:ea typeface="Arial"/>
                <a:cs typeface="Arial"/>
                <a:sym typeface="Arial"/>
              </a:rPr>
              <a:t> Обзор сроков и возможных затрат</a:t>
            </a:r>
            <a:endParaRPr b="1" sz="15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500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5" name="Google Shape;285;p17"/>
          <p:cNvCxnSpPr/>
          <p:nvPr/>
        </p:nvCxnSpPr>
        <p:spPr>
          <a:xfrm>
            <a:off x="242300" y="1099925"/>
            <a:ext cx="8625300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86" name="Google Shape;286;p17"/>
          <p:cNvGrpSpPr/>
          <p:nvPr/>
        </p:nvGrpSpPr>
        <p:grpSpPr>
          <a:xfrm>
            <a:off x="755500" y="1002175"/>
            <a:ext cx="181500" cy="187200"/>
            <a:chOff x="222100" y="1002175"/>
            <a:chExt cx="181500" cy="187200"/>
          </a:xfrm>
        </p:grpSpPr>
        <p:sp>
          <p:nvSpPr>
            <p:cNvPr id="287" name="Google Shape;287;p17"/>
            <p:cNvSpPr/>
            <p:nvPr/>
          </p:nvSpPr>
          <p:spPr>
            <a:xfrm>
              <a:off x="222100" y="1002175"/>
              <a:ext cx="181500" cy="1872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17"/>
            <p:cNvSpPr/>
            <p:nvPr/>
          </p:nvSpPr>
          <p:spPr>
            <a:xfrm>
              <a:off x="256150" y="1039675"/>
              <a:ext cx="113400" cy="1122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9" name="Google Shape;289;p17"/>
          <p:cNvGrpSpPr/>
          <p:nvPr/>
        </p:nvGrpSpPr>
        <p:grpSpPr>
          <a:xfrm>
            <a:off x="3193900" y="1002175"/>
            <a:ext cx="181500" cy="187200"/>
            <a:chOff x="222100" y="1002175"/>
            <a:chExt cx="181500" cy="187200"/>
          </a:xfrm>
        </p:grpSpPr>
        <p:sp>
          <p:nvSpPr>
            <p:cNvPr id="290" name="Google Shape;290;p17"/>
            <p:cNvSpPr/>
            <p:nvPr/>
          </p:nvSpPr>
          <p:spPr>
            <a:xfrm>
              <a:off x="222100" y="1002175"/>
              <a:ext cx="181500" cy="1872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17"/>
            <p:cNvSpPr/>
            <p:nvPr/>
          </p:nvSpPr>
          <p:spPr>
            <a:xfrm>
              <a:off x="256150" y="1039675"/>
              <a:ext cx="113400" cy="1122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2" name="Google Shape;292;p17"/>
          <p:cNvGrpSpPr/>
          <p:nvPr/>
        </p:nvGrpSpPr>
        <p:grpSpPr>
          <a:xfrm>
            <a:off x="5611950" y="1006325"/>
            <a:ext cx="181500" cy="187200"/>
            <a:chOff x="222100" y="1002175"/>
            <a:chExt cx="181500" cy="187200"/>
          </a:xfrm>
        </p:grpSpPr>
        <p:sp>
          <p:nvSpPr>
            <p:cNvPr id="293" name="Google Shape;293;p17"/>
            <p:cNvSpPr/>
            <p:nvPr/>
          </p:nvSpPr>
          <p:spPr>
            <a:xfrm>
              <a:off x="222100" y="1002175"/>
              <a:ext cx="181500" cy="1872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17"/>
            <p:cNvSpPr/>
            <p:nvPr/>
          </p:nvSpPr>
          <p:spPr>
            <a:xfrm>
              <a:off x="256150" y="1039675"/>
              <a:ext cx="113400" cy="1122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5" name="Google Shape;295;p17"/>
          <p:cNvGrpSpPr/>
          <p:nvPr/>
        </p:nvGrpSpPr>
        <p:grpSpPr>
          <a:xfrm>
            <a:off x="7256400" y="1006325"/>
            <a:ext cx="181500" cy="187200"/>
            <a:chOff x="222100" y="1002175"/>
            <a:chExt cx="181500" cy="187200"/>
          </a:xfrm>
        </p:grpSpPr>
        <p:sp>
          <p:nvSpPr>
            <p:cNvPr id="296" name="Google Shape;296;p17"/>
            <p:cNvSpPr/>
            <p:nvPr/>
          </p:nvSpPr>
          <p:spPr>
            <a:xfrm>
              <a:off x="222100" y="1002175"/>
              <a:ext cx="181500" cy="1872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17"/>
            <p:cNvSpPr/>
            <p:nvPr/>
          </p:nvSpPr>
          <p:spPr>
            <a:xfrm>
              <a:off x="256150" y="1039675"/>
              <a:ext cx="113400" cy="1122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298" name="Google Shape;298;p17"/>
          <p:cNvCxnSpPr/>
          <p:nvPr/>
        </p:nvCxnSpPr>
        <p:spPr>
          <a:xfrm>
            <a:off x="7347150" y="1156025"/>
            <a:ext cx="6300" cy="2539200"/>
          </a:xfrm>
          <a:prstGeom prst="straightConnector1">
            <a:avLst/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9" name="Google Shape;299;p17"/>
          <p:cNvSpPr txBox="1"/>
          <p:nvPr/>
        </p:nvSpPr>
        <p:spPr>
          <a:xfrm>
            <a:off x="639750" y="1238650"/>
            <a:ext cx="2292900" cy="5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Неделя 1 &amp; 2</a:t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Первоначальная сумма инвестиций ~ 222 PLN-920 PLN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17"/>
          <p:cNvSpPr txBox="1"/>
          <p:nvPr/>
        </p:nvSpPr>
        <p:spPr>
          <a:xfrm>
            <a:off x="2889600" y="1214025"/>
            <a:ext cx="2113500" cy="79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Неделя 3</a:t>
            </a:r>
            <a:endParaRPr b="0" i="1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Первоначальная сумма инвестиций ~ 400 PLN +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Ежемесячно ~ 100 PLN - 300 PLN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За автомобиль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17"/>
          <p:cNvSpPr txBox="1"/>
          <p:nvPr/>
        </p:nvSpPr>
        <p:spPr>
          <a:xfrm>
            <a:off x="5255175" y="1238650"/>
            <a:ext cx="19446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Неделя 4-12</a:t>
            </a:r>
            <a:endParaRPr b="0" i="1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Первоначальная сумма инвестиций  ~ 0 PLN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17"/>
          <p:cNvSpPr txBox="1"/>
          <p:nvPr>
            <p:ph idx="4294967295" type="subTitle"/>
          </p:nvPr>
        </p:nvSpPr>
        <p:spPr>
          <a:xfrm>
            <a:off x="75650" y="1825525"/>
            <a:ext cx="2048400" cy="246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Регистрация индивидуального предприятия 0 PLN /  компании 600 PLN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Заявление на получение лицензии такси ~ 200 - 320 PLN; 2 - 4 недели 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Заявление на выписку c лицензии такси 22 PLN- 35,2 PLN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17"/>
          <p:cNvSpPr txBox="1"/>
          <p:nvPr>
            <p:ph idx="4294967295" type="subTitle"/>
          </p:nvPr>
        </p:nvSpPr>
        <p:spPr>
          <a:xfrm>
            <a:off x="2889600" y="2076575"/>
            <a:ext cx="1850100" cy="221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Наклейки такси на автомобиль и лампа такси~300 PLN-400 PLN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Организация автомобиля и страховки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~ 100 PLN - 300 PLN в месяц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17"/>
          <p:cNvSpPr txBox="1"/>
          <p:nvPr>
            <p:ph idx="4294967295" type="subTitle"/>
          </p:nvPr>
        </p:nvSpPr>
        <p:spPr>
          <a:xfrm>
            <a:off x="5270975" y="1857875"/>
            <a:ext cx="1850100" cy="16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Загрузите свои документы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Пройдите личную верификацию водителя.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Примечание: только если вы также хотите стать водителем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75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17"/>
          <p:cNvSpPr txBox="1"/>
          <p:nvPr/>
        </p:nvSpPr>
        <p:spPr>
          <a:xfrm>
            <a:off x="6787550" y="3751351"/>
            <a:ext cx="2292900" cy="8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Неделя 4-12</a:t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Выходите в сеть со своим автопарком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🚗🚗🚗</a:t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17"/>
          <p:cNvSpPr txBox="1"/>
          <p:nvPr/>
        </p:nvSpPr>
        <p:spPr>
          <a:xfrm>
            <a:off x="0" y="0"/>
            <a:ext cx="30000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Начните как независимый водитель</a:t>
            </a:r>
            <a:endParaRPr b="1" i="0" sz="10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17"/>
          <p:cNvSpPr txBox="1"/>
          <p:nvPr/>
        </p:nvSpPr>
        <p:spPr>
          <a:xfrm>
            <a:off x="6200775" y="4728000"/>
            <a:ext cx="2943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 работает? Обратитесь в </a:t>
            </a:r>
            <a:r>
              <a:rPr b="0" i="0" lang="en" sz="1000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службу поддержки,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8"/>
          <p:cNvSpPr txBox="1"/>
          <p:nvPr/>
        </p:nvSpPr>
        <p:spPr>
          <a:xfrm>
            <a:off x="0" y="0"/>
            <a:ext cx="30000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Готовы к использованию!</a:t>
            </a:r>
            <a:endParaRPr b="1" i="0" sz="10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18"/>
          <p:cNvSpPr txBox="1"/>
          <p:nvPr/>
        </p:nvSpPr>
        <p:spPr>
          <a:xfrm>
            <a:off x="120225" y="297000"/>
            <a:ext cx="50202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I </a:t>
            </a:r>
            <a:r>
              <a:rPr b="1" i="0" lang="en" sz="15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Итого: У вас уже есть все документы?</a:t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18"/>
          <p:cNvSpPr txBox="1"/>
          <p:nvPr/>
        </p:nvSpPr>
        <p:spPr>
          <a:xfrm>
            <a:off x="120225" y="690750"/>
            <a:ext cx="8292000" cy="6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Отлично, что у вас готовы все документы! Вот краткое руководство, которое поможет вам начать как можно скорее:</a:t>
            </a:r>
            <a:endParaRPr b="0" i="0" sz="1000" u="none" cap="none" strike="noStrike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| </a:t>
            </a:r>
            <a:r>
              <a:rPr b="1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Шаг 1. Зарегистрируйтесь в Uber ( скачайте приложение Uber Driver)</a:t>
            </a: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|</a:t>
            </a:r>
            <a:r>
              <a:rPr b="1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Шаг 2 - Загрузите документы и пройдите онлайн-обучение</a:t>
            </a: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18"/>
          <p:cNvSpPr txBox="1"/>
          <p:nvPr/>
        </p:nvSpPr>
        <p:spPr>
          <a:xfrm>
            <a:off x="120225" y="1499850"/>
            <a:ext cx="2641500" cy="3087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" sz="1300" u="none" cap="none" strike="noStrike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b="1" i="0" lang="en" sz="168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" sz="127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Начните как водитель с партнером</a:t>
            </a:r>
            <a:endParaRPr b="1" i="0" sz="1378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353"/>
              <a:buFont typeface="Arial"/>
              <a:buNone/>
            </a:pPr>
            <a:r>
              <a:t/>
            </a:r>
            <a:endParaRPr b="1" i="0" sz="135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❏"/>
            </a:pPr>
            <a:r>
              <a:rPr lang="en" sz="1100">
                <a:solidFill>
                  <a:schemeClr val="dk1"/>
                </a:solidFill>
              </a:rPr>
              <a:t>Польские водительские права</a:t>
            </a:r>
            <a:endParaRPr sz="1108">
              <a:solidFill>
                <a:schemeClr val="dk1"/>
              </a:solidFill>
            </a:endParaRPr>
          </a:p>
          <a:p>
            <a:pPr indent="-29896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8"/>
              <a:buFont typeface="Arial"/>
              <a:buChar char="❏"/>
            </a:pPr>
            <a:r>
              <a:rPr b="0" i="0" lang="en" sz="110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Документ, удостоверяющий личность</a:t>
            </a:r>
            <a:endParaRPr b="0" i="0" sz="1108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96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8"/>
              <a:buFont typeface="Arial"/>
              <a:buChar char="❏"/>
            </a:pPr>
            <a:r>
              <a:rPr b="0" i="0" lang="en" sz="110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Справка о несудимости</a:t>
            </a:r>
            <a:endParaRPr b="0" i="0" sz="1108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96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8"/>
              <a:buFont typeface="Arial"/>
              <a:buChar char="❏"/>
            </a:pPr>
            <a:r>
              <a:rPr b="0" i="0" lang="en" sz="110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Пройденный процесс DIPV</a:t>
            </a:r>
            <a:endParaRPr b="0" i="0" sz="1108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96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8"/>
              <a:buFont typeface="Arial"/>
              <a:buChar char="❏"/>
            </a:pPr>
            <a:r>
              <a:rPr b="0" i="0" lang="en" sz="110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Медицинское и психологическое заключения</a:t>
            </a:r>
            <a:endParaRPr b="0" i="0" sz="1108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96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8"/>
              <a:buFont typeface="Arial"/>
              <a:buChar char="❏"/>
            </a:pPr>
            <a:r>
              <a:rPr b="0" i="0" lang="en" sz="110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Партнер с лицензией такси и транспортным средством</a:t>
            </a:r>
            <a:endParaRPr b="0" i="0" sz="1108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100"/>
              <a:buFont typeface="Arial"/>
              <a:buNone/>
            </a:pPr>
            <a:br>
              <a:rPr b="1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1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1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1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1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18"/>
          <p:cNvSpPr txBox="1"/>
          <p:nvPr/>
        </p:nvSpPr>
        <p:spPr>
          <a:xfrm>
            <a:off x="3082400" y="1499850"/>
            <a:ext cx="2696400" cy="3087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" sz="1300" u="none" cap="none" strike="noStrike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b="1" i="0" lang="en" sz="13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" sz="125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Начните как независимый водитель</a:t>
            </a:r>
            <a:endParaRPr b="1" i="0" sz="125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53"/>
              <a:buFont typeface="Arial"/>
              <a:buNone/>
            </a:pPr>
            <a:r>
              <a:t/>
            </a:r>
            <a:endParaRPr b="1" i="0" sz="125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Документ, удостоверяющий личность 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❏"/>
            </a:pPr>
            <a:r>
              <a:rPr lang="en" sz="1100">
                <a:solidFill>
                  <a:schemeClr val="dk1"/>
                </a:solidFill>
              </a:rPr>
              <a:t>Польские водительские права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Справка о несудимости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Медицинское и психологическое заключения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Выписка с (CEIDG/KRS)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Лицензия такси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Банковская выписка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Паспорт транспортного средства ( передняя и задняя сторона)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Страховка на автомобиль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b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18"/>
          <p:cNvSpPr txBox="1"/>
          <p:nvPr/>
        </p:nvSpPr>
        <p:spPr>
          <a:xfrm>
            <a:off x="6102450" y="1499850"/>
            <a:ext cx="2822400" cy="3087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" sz="1300" u="none" cap="none" strike="noStrike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b="1" i="0" lang="en" sz="13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" sz="125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Начните как партнер </a:t>
            </a:r>
            <a:endParaRPr b="1" i="0" sz="125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1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Документ, удостоверяющий личность  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Выписка с (CEIDG/KRS)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Лицензия такси 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Банковская выписка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Паспорт транспортного средства ( передняя и задняя сторона)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Страховка на автомобиль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Справка о несудимости, Медицинское и психологическое заключения &amp; </a:t>
            </a:r>
            <a:r>
              <a:rPr lang="en" sz="1100">
                <a:solidFill>
                  <a:schemeClr val="dk1"/>
                </a:solidFill>
              </a:rPr>
              <a:t>Польские водительские права </a:t>
            </a: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(если вы также хотите быть водителем)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18"/>
          <p:cNvSpPr txBox="1"/>
          <p:nvPr/>
        </p:nvSpPr>
        <p:spPr>
          <a:xfrm>
            <a:off x="6321525" y="4672925"/>
            <a:ext cx="2822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 работает? Обратитесь в </a:t>
            </a:r>
            <a:r>
              <a:rPr b="0" i="0" lang="en" sz="1000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службу поддержки,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9"/>
          <p:cNvSpPr txBox="1"/>
          <p:nvPr/>
        </p:nvSpPr>
        <p:spPr>
          <a:xfrm>
            <a:off x="127000" y="43600"/>
            <a:ext cx="8845500" cy="236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|</a:t>
            </a:r>
            <a:r>
              <a:rPr b="1" i="0" lang="en" sz="13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Шаг 3 - Выйдите в сеть и сделайте первую поездку</a:t>
            </a:r>
            <a:endParaRPr b="1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Если все добавлено и одобрено, аккаунт будет автоматически активирован.  Обратите внимание: для полной верификации и активации вашего аккаунта, чтобы вы могли совершать поездки, требуется не более 2 дней.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ДА! Добро пожаловать в приложение Uber Driver - нам не терпится увидеть вас на дороге! 🚗</a:t>
            </a:r>
            <a:endParaRPr b="0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19"/>
          <p:cNvSpPr txBox="1"/>
          <p:nvPr/>
        </p:nvSpPr>
        <p:spPr>
          <a:xfrm>
            <a:off x="127000" y="3505200"/>
            <a:ext cx="56070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Полезные ссылки : </a:t>
            </a:r>
            <a:endParaRPr b="0" i="0" sz="11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➔"/>
            </a:pPr>
            <a:r>
              <a:rPr b="0" i="0" lang="en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Требования к водителю: </a:t>
            </a:r>
            <a:r>
              <a:rPr b="0" i="0" lang="en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t.uber.com/wymagania</a:t>
            </a:r>
            <a:endParaRPr b="0" i="0" sz="11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➔"/>
            </a:pPr>
            <a:r>
              <a:rPr b="0" i="0" lang="en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Информация о том, как стать партнером: </a:t>
            </a:r>
            <a:r>
              <a:rPr b="0" i="0" lang="en" sz="1100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t.uber.com/zostan-partnerem</a:t>
            </a:r>
            <a:endParaRPr b="0" i="0" sz="11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➔"/>
            </a:pPr>
            <a:r>
              <a:rPr b="0" i="0" lang="en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Список рекомендуемых водителями партнеров: </a:t>
            </a:r>
            <a:r>
              <a:rPr b="0" i="0" lang="en" sz="1100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t.uber.com/ListaPartnerow</a:t>
            </a:r>
            <a:endParaRPr b="0" i="0" sz="11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➔"/>
            </a:pPr>
            <a:r>
              <a:rPr b="0" i="0" lang="en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Требования к автомобилям: </a:t>
            </a:r>
            <a:r>
              <a:rPr b="0" i="0" lang="en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t.uber.com/pojazdy</a:t>
            </a:r>
            <a:endParaRPr b="0" i="0" sz="11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➔"/>
            </a:pPr>
            <a:r>
              <a:rPr b="0" i="0" lang="en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Как должен быть маркирован автомобиль: </a:t>
            </a:r>
            <a:r>
              <a:rPr b="0" i="0" lang="en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uber.com/pl/blog/zdjecie-pojazdu/</a:t>
            </a:r>
            <a:endParaRPr b="0" i="0" sz="11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19"/>
          <p:cNvSpPr txBox="1"/>
          <p:nvPr/>
        </p:nvSpPr>
        <p:spPr>
          <a:xfrm>
            <a:off x="0" y="0"/>
            <a:ext cx="30000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Готовы к использованию!</a:t>
            </a:r>
            <a:endParaRPr b="1" i="0" sz="10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19"/>
          <p:cNvSpPr txBox="1"/>
          <p:nvPr/>
        </p:nvSpPr>
        <p:spPr>
          <a:xfrm>
            <a:off x="6321525" y="4672925"/>
            <a:ext cx="2822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 работает? Обратитесь в </a:t>
            </a:r>
            <a:r>
              <a:rPr b="0" i="0" lang="en" sz="1000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службу поддержки,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19"/>
          <p:cNvSpPr txBox="1"/>
          <p:nvPr/>
        </p:nvSpPr>
        <p:spPr>
          <a:xfrm>
            <a:off x="127000" y="3059250"/>
            <a:ext cx="7982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Нужна помощь в поиске </a:t>
            </a:r>
            <a:r>
              <a:rPr b="0" i="0" lang="en" sz="1300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автомобиля</a:t>
            </a:r>
            <a:r>
              <a:rPr b="0" i="0" lang="en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или </a:t>
            </a:r>
            <a:r>
              <a:rPr b="0" i="0" lang="en" sz="1300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партнера</a:t>
            </a:r>
            <a:r>
              <a:rPr b="0" i="0" lang="en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по автопарку? Мы с радостью поможем вам!</a:t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"/>
          <p:cNvSpPr txBox="1"/>
          <p:nvPr>
            <p:ph type="title"/>
          </p:nvPr>
        </p:nvSpPr>
        <p:spPr>
          <a:xfrm>
            <a:off x="228600" y="228600"/>
            <a:ext cx="8686800" cy="5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300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|</a:t>
            </a:r>
            <a:r>
              <a:rPr b="1" lang="en" sz="2300">
                <a:latin typeface="Arial"/>
                <a:ea typeface="Arial"/>
                <a:cs typeface="Arial"/>
                <a:sym typeface="Arial"/>
              </a:rPr>
              <a:t> Добро пожаловать в приложение Uber Driver</a:t>
            </a:r>
            <a:endParaRPr b="1" sz="28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" name="Google Shape;127;p2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6675" r="16675" t="0"/>
          <a:stretch/>
        </p:blipFill>
        <p:spPr>
          <a:xfrm>
            <a:off x="4827275" y="1147000"/>
            <a:ext cx="3415500" cy="34155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28" name="Google Shape;128;p2"/>
          <p:cNvSpPr txBox="1"/>
          <p:nvPr/>
        </p:nvSpPr>
        <p:spPr>
          <a:xfrm>
            <a:off x="82575" y="921550"/>
            <a:ext cx="4150200" cy="10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Мы рады, что вы заинтересовались поездками с приложением Uber, и готовы  помочь вам на вашем пути. Для Вас мы собрали комплект необходимых документов для старта!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2"/>
          <p:cNvSpPr txBox="1"/>
          <p:nvPr>
            <p:ph idx="4294967295" type="body"/>
          </p:nvPr>
        </p:nvSpPr>
        <p:spPr>
          <a:xfrm>
            <a:off x="285750" y="1762125"/>
            <a:ext cx="4086300" cy="307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30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Основные требования</a:t>
            </a:r>
            <a:endParaRPr b="1" sz="130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 sz="120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Чтобы начать работу, убедитесь, что вы соответствуете перечисленным ниже требованиям. Как только у вас появятся нужные документы - вы, скорее всего, сможете приступать к работе!</a:t>
            </a:r>
            <a:endParaRPr sz="120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5315" lvl="0" marL="45720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6AA84F"/>
              </a:buClr>
              <a:buSzPts val="1208"/>
              <a:buFont typeface="Arial"/>
              <a:buChar char="✓"/>
            </a:pPr>
            <a:r>
              <a:rPr lang="en" sz="1208">
                <a:solidFill>
                  <a:schemeClr val="dk1"/>
                </a:solidFill>
              </a:rPr>
              <a:t>1</a:t>
            </a:r>
            <a:r>
              <a:rPr lang="en" sz="120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 лет или старше</a:t>
            </a:r>
            <a:endParaRPr sz="120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5315" lvl="0" marL="45720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6AA84F"/>
              </a:buClr>
              <a:buSzPts val="1208"/>
              <a:buFont typeface="Arial"/>
              <a:buChar char="✓"/>
            </a:pPr>
            <a:r>
              <a:rPr lang="en" sz="1208">
                <a:solidFill>
                  <a:schemeClr val="dk1"/>
                </a:solidFill>
              </a:rPr>
              <a:t>П</a:t>
            </a:r>
            <a:r>
              <a:rPr lang="en" sz="120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ольские водительские права</a:t>
            </a:r>
            <a:endParaRPr sz="120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5315" lvl="0" marL="45720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6AA84F"/>
              </a:buClr>
              <a:buSzPts val="1208"/>
              <a:buFont typeface="Arial"/>
              <a:buChar char="✓"/>
            </a:pPr>
            <a:r>
              <a:rPr lang="en" sz="120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Удостоверение личности/паспорт/вид на жительство (с информацией "Доступ к рынку труда")</a:t>
            </a:r>
            <a:endParaRPr sz="120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5315" lvl="0" marL="45720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6AA84F"/>
              </a:buClr>
              <a:buSzPts val="1208"/>
              <a:buFont typeface="Arial"/>
              <a:buChar char="✓"/>
            </a:pPr>
            <a:r>
              <a:rPr lang="en" sz="120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Справка о несудимости</a:t>
            </a:r>
            <a:endParaRPr sz="120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5315" lvl="0" marL="45720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6AA84F"/>
              </a:buClr>
              <a:buSzPts val="1208"/>
              <a:buFont typeface="Arial"/>
              <a:buChar char="✓"/>
            </a:pPr>
            <a:r>
              <a:rPr lang="en" sz="120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Действительные психологические и медицинские заключения</a:t>
            </a:r>
            <a:endParaRPr sz="120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5315" lvl="0" marL="45720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6AA84F"/>
              </a:buClr>
              <a:buSzPts val="1208"/>
              <a:buFont typeface="Arial"/>
              <a:buChar char="✓"/>
            </a:pPr>
            <a:r>
              <a:rPr lang="en" sz="120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Идентификатор такси (если применимо)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Google Shape;332;p20"/>
          <p:cNvPicPr preferRelativeResize="0"/>
          <p:nvPr/>
        </p:nvPicPr>
        <p:blipFill rotWithShape="1">
          <a:blip r:embed="rId3">
            <a:alphaModFix amt="63000"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20"/>
          <p:cNvSpPr txBox="1"/>
          <p:nvPr>
            <p:ph idx="4294967295" type="title"/>
          </p:nvPr>
        </p:nvSpPr>
        <p:spPr>
          <a:xfrm>
            <a:off x="228600" y="228600"/>
            <a:ext cx="8696400" cy="362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6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У вас есть вопросы? С радостью поможем вам на вашем пути</a:t>
            </a:r>
            <a:endParaRPr sz="6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20"/>
          <p:cNvSpPr txBox="1"/>
          <p:nvPr>
            <p:ph idx="4294967295" type="body"/>
          </p:nvPr>
        </p:nvSpPr>
        <p:spPr>
          <a:xfrm>
            <a:off x="2232500" y="3496925"/>
            <a:ext cx="4815300" cy="15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1800"/>
              <a:buNone/>
            </a:pP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Ознакомьтесь с </a:t>
            </a:r>
            <a:r>
              <a:rPr b="1" lang="en" sz="2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часто задаваемыми вопросами</a:t>
            </a: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отправьте </a:t>
            </a:r>
            <a:r>
              <a:rPr b="1" lang="en" sz="2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сообщение</a:t>
            </a: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или </a:t>
            </a:r>
            <a:r>
              <a:rPr b="1" lang="en" sz="2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запишитесь на прием </a:t>
            </a: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(по видеосвязи) для получения персональной поддержки</a:t>
            </a:r>
            <a:endParaRPr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 txBox="1"/>
          <p:nvPr/>
        </p:nvSpPr>
        <p:spPr>
          <a:xfrm>
            <a:off x="216125" y="162075"/>
            <a:ext cx="8590500" cy="5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" sz="23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| </a:t>
            </a:r>
            <a:r>
              <a:rPr b="1" i="0" lang="en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Как вы хотите начать ездить с Uber?</a:t>
            </a:r>
            <a:endParaRPr b="1" i="0" sz="2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1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3"/>
          <p:cNvSpPr txBox="1"/>
          <p:nvPr/>
        </p:nvSpPr>
        <p:spPr>
          <a:xfrm>
            <a:off x="438750" y="602775"/>
            <a:ext cx="8495100" cy="6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Если у вас уже есть все необходимые документы, то пройдет всего несколько дней, прежде чем вы станете активным участником платформы Uber &gt;&gt; Ознакомьтесь с пошаговой инструкцией приложения Uber Driver </a:t>
            </a:r>
            <a:r>
              <a:rPr b="0" i="0" lang="en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action="ppaction://hlinksldjump" r:id="rId3"/>
              </a:rPr>
              <a:t>тут </a:t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3"/>
          <p:cNvSpPr/>
          <p:nvPr/>
        </p:nvSpPr>
        <p:spPr>
          <a:xfrm>
            <a:off x="229625" y="835575"/>
            <a:ext cx="226800" cy="166200"/>
          </a:xfrm>
          <a:prstGeom prst="rect">
            <a:avLst/>
          </a:prstGeom>
          <a:solidFill>
            <a:srgbClr val="F1C2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3"/>
          <p:cNvSpPr txBox="1"/>
          <p:nvPr/>
        </p:nvSpPr>
        <p:spPr>
          <a:xfrm>
            <a:off x="228600" y="1101475"/>
            <a:ext cx="8915400" cy="4041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182875" lIns="182875" spcFirstLastPara="1" rIns="182875" wrap="square" tIns="18287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3"/>
          <p:cNvSpPr txBox="1"/>
          <p:nvPr/>
        </p:nvSpPr>
        <p:spPr>
          <a:xfrm>
            <a:off x="378200" y="1187775"/>
            <a:ext cx="2712900" cy="37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0" i="0" lang="en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Начните как водитель с партнером </a:t>
            </a:r>
            <a:endParaRPr b="0" i="0" sz="15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1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Преимущества:</a:t>
            </a:r>
            <a:endParaRPr b="1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Требуются только личные документы 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Вы можете арендовать или использовать свой собственный автомобиль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Возможность осуществления расчетов через партнера (например, зарплата или фиксированная плата)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1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Что понадобится?</a:t>
            </a:r>
            <a:endParaRPr b="1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6AA84F"/>
              </a:buClr>
              <a:buSzPct val="100000"/>
              <a:buFont typeface="Arial"/>
              <a:buChar char="✓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Партнер с лицензией такси и выпиской на автомобиль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✓"/>
            </a:pPr>
            <a:r>
              <a:rPr lang="en" sz="1000">
                <a:solidFill>
                  <a:schemeClr val="lt1"/>
                </a:solidFill>
              </a:rPr>
              <a:t>Польские водительские права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✓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Удостоверение личности/паспорт/вид на жительство (с информацией "Доступ к рынку труда")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✓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Справка об несудимости</a:t>
            </a:r>
            <a:endParaRPr b="1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9" name="Google Shape;139;p3"/>
          <p:cNvCxnSpPr/>
          <p:nvPr/>
        </p:nvCxnSpPr>
        <p:spPr>
          <a:xfrm rot="10800000">
            <a:off x="3124200" y="1625275"/>
            <a:ext cx="0" cy="310470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0" name="Google Shape;140;p3"/>
          <p:cNvCxnSpPr/>
          <p:nvPr/>
        </p:nvCxnSpPr>
        <p:spPr>
          <a:xfrm rot="10800000">
            <a:off x="6019800" y="1625275"/>
            <a:ext cx="0" cy="310470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1" name="Google Shape;141;p3"/>
          <p:cNvSpPr txBox="1"/>
          <p:nvPr/>
        </p:nvSpPr>
        <p:spPr>
          <a:xfrm>
            <a:off x="3220675" y="1187775"/>
            <a:ext cx="2712900" cy="3717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Начните как независимый водитель</a:t>
            </a:r>
            <a:endParaRPr b="0" i="0" sz="13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</a:t>
            </a:r>
            <a:r>
              <a:rPr b="1" i="0" lang="en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реимущества:</a:t>
            </a:r>
            <a:endParaRPr b="1" i="0" sz="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Char char="●"/>
            </a:pPr>
            <a:r>
              <a:rPr b="0" i="0" lang="en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Выбирайте, когда и где вы хотите ездить</a:t>
            </a:r>
            <a:endParaRPr b="0" i="0" sz="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Char char="●"/>
            </a:pPr>
            <a:r>
              <a:rPr b="0" i="0" lang="en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Вождение собственного автомобиля</a:t>
            </a:r>
            <a:endParaRPr b="0" i="0" sz="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Char char="●"/>
            </a:pPr>
            <a:r>
              <a:rPr b="0" i="0" lang="en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Комиссия только за совершенные поездки</a:t>
            </a:r>
            <a:endParaRPr b="0" i="0" sz="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n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Что понадобится?</a:t>
            </a:r>
            <a:endParaRPr b="1" i="0" sz="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1" i="0" sz="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93C47D"/>
              </a:buClr>
              <a:buSzPts val="900"/>
              <a:buFont typeface="Arial"/>
              <a:buChar char="✓"/>
            </a:pPr>
            <a:r>
              <a:rPr b="0" i="0" lang="en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Лицензия такси и собственная компания</a:t>
            </a:r>
            <a:endParaRPr b="0" i="0" sz="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93C47D"/>
              </a:buClr>
              <a:buSzPts val="900"/>
              <a:buFont typeface="Arial"/>
              <a:buChar char="✓"/>
            </a:pPr>
            <a:r>
              <a:rPr b="0" i="0" lang="en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Выписка с KRS/CEIDG и выписка с банковского счета</a:t>
            </a:r>
            <a:endParaRPr b="0" i="0" sz="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93C47D"/>
              </a:buClr>
              <a:buSzPts val="900"/>
              <a:buFont typeface="Arial"/>
              <a:buChar char="✓"/>
            </a:pPr>
            <a:r>
              <a:rPr b="0" i="0" lang="en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Собственный автомобиль</a:t>
            </a:r>
            <a:endParaRPr b="0" i="0" sz="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Char char="✓"/>
            </a:pPr>
            <a:r>
              <a:rPr b="0" i="0" lang="en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Документ, удостоверяющий личность (с указанием "Доступ к рынку труда")</a:t>
            </a:r>
            <a:endParaRPr b="0" i="0" sz="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45720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Char char="✓"/>
            </a:pPr>
            <a:r>
              <a:rPr lang="en" sz="1000">
                <a:solidFill>
                  <a:schemeClr val="lt1"/>
                </a:solidFill>
              </a:rPr>
              <a:t>Польские водительские права</a:t>
            </a:r>
            <a:endParaRPr b="0" i="0" sz="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Char char="✓"/>
            </a:pPr>
            <a:r>
              <a:rPr b="0" i="0" lang="en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Справка о несудимости</a:t>
            </a:r>
            <a:endParaRPr b="0" i="0" sz="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3"/>
          <p:cNvSpPr txBox="1"/>
          <p:nvPr/>
        </p:nvSpPr>
        <p:spPr>
          <a:xfrm>
            <a:off x="6187025" y="1187775"/>
            <a:ext cx="2764500" cy="3717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0" i="0" lang="en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Начните как партнер</a:t>
            </a:r>
            <a:endParaRPr b="0" i="0" sz="15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1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Преимущества:</a:t>
            </a:r>
            <a:endParaRPr b="1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Собственный автопарк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Комиссионные за выполненные поездки и самостоятельные расчеты с водителями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1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Что понадобится?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93C47D"/>
              </a:buClr>
              <a:buSzPct val="100000"/>
              <a:buFont typeface="Arial"/>
              <a:buChar char="✓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Лицензия такси и собственная компания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93C47D"/>
              </a:buClr>
              <a:buSzPct val="100000"/>
              <a:buFont typeface="Arial"/>
              <a:buChar char="✓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Собственный автомобиль( и)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93C47D"/>
              </a:buClr>
              <a:buSzPct val="100000"/>
              <a:buFont typeface="Arial"/>
              <a:buChar char="✓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Выписка из KRS/CEIDG и выписка с банковского счета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✓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Документ, удостоверяющий личность (с информацией "Доступ к рынку труда")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✓"/>
            </a:pPr>
            <a:r>
              <a:rPr lang="en" sz="1000">
                <a:solidFill>
                  <a:schemeClr val="lt1"/>
                </a:solidFill>
              </a:rPr>
              <a:t>Польские водительские права</a:t>
            </a: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(если вы планируете работать как водитель)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✓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Справка о несудимости (если вы планируете работать как водитель)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10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76825" y="2833900"/>
            <a:ext cx="2587976" cy="2237149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4"/>
          <p:cNvSpPr txBox="1"/>
          <p:nvPr/>
        </p:nvSpPr>
        <p:spPr>
          <a:xfrm>
            <a:off x="172900" y="56575"/>
            <a:ext cx="3222300" cy="3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10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Начните как водитель с партнером</a:t>
            </a:r>
            <a:endParaRPr b="1" i="0" sz="5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4"/>
          <p:cNvSpPr txBox="1"/>
          <p:nvPr/>
        </p:nvSpPr>
        <p:spPr>
          <a:xfrm>
            <a:off x="172900" y="381400"/>
            <a:ext cx="7250400" cy="53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" sz="22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| </a:t>
            </a:r>
            <a:r>
              <a:rPr b="1" i="0" lang="en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Начните как водитель с партнером </a:t>
            </a:r>
            <a:endParaRPr b="1" i="0" sz="2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4"/>
          <p:cNvSpPr txBox="1"/>
          <p:nvPr/>
        </p:nvSpPr>
        <p:spPr>
          <a:xfrm>
            <a:off x="172900" y="816600"/>
            <a:ext cx="5391900" cy="132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Партнеры - это владельцы компании, которые, зарегистрировавшись в качестве партнера Uber, могут предоставлять свой автопарк многим другим водителям. У них есть лицензия такси и автомобили, которые вы можете арендовать, а также согласовать с партнером условия, включая размер вознаграждения (например, зарплата, комиссия, аренда автомобиля).</a:t>
            </a:r>
            <a:endParaRPr b="0" i="0" sz="10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66675" rtl="0" algn="l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В этом руководстве мы поможем вам разобраться с тем, как начать. Воспользуйтесь контрольным списком справа, чтобы проверить, все ли шаги вы выполнили!</a:t>
            </a:r>
            <a:endParaRPr b="1" i="0" sz="1000" u="none" cap="none" strike="noStrike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6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Шаг 1 - Зарегистрируйтесь в Uber</a:t>
            </a:r>
            <a:endParaRPr b="0" i="0" sz="1000" u="none" cap="none" strike="noStrike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2752725" rtl="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</a:pPr>
            <a:r>
              <a:t/>
            </a:r>
            <a:endParaRPr b="0" i="0" sz="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2752725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Если вы еще не сделали этого, скачайте приложение </a:t>
            </a: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Uber Driver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на </a:t>
            </a: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телефон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или создайте аккаунт на </a:t>
            </a: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компьютере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Выберите "Я водитель и у меня нет собственной лицензии такси" и начните загружать документы!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2295217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1725545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4"/>
          <p:cNvSpPr txBox="1"/>
          <p:nvPr/>
        </p:nvSpPr>
        <p:spPr>
          <a:xfrm>
            <a:off x="5564925" y="443275"/>
            <a:ext cx="3436200" cy="469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Контрольный список</a:t>
            </a:r>
            <a:endParaRPr b="1" i="0" sz="14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Шаг 1 - Зарегистрируйтесь</a:t>
            </a:r>
            <a:endParaRPr b="1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62298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Скачайте приложение Uber Driver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62298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Зарегистрируйтесь в приложении Uber Driver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62298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Шаг 2 - Документы</a:t>
            </a:r>
            <a:endParaRPr b="0" i="1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Документ, удостоверяющий личность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lang="en" sz="1100">
                <a:solidFill>
                  <a:schemeClr val="dk1"/>
                </a:solidFill>
              </a:rPr>
              <a:t>Польские в</a:t>
            </a: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одительские права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Справка о несудимости 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Медицинское и психологическое заключения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1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Шаг 3 - Найдите партнера</a:t>
            </a:r>
            <a:endParaRPr b="1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Найдите партнера с автомобилем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Шаг 4 - Личная верификация водителя (DIPV)</a:t>
            </a:r>
            <a:endParaRPr b="1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Забронируйте встречу в офисе для личной верификации DIPV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Возьмите с собой нужные физические документы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Шаг 5 - Загрузите оставшиеся документы и подключитесь к партнеру </a:t>
            </a:r>
            <a:endParaRPr b="1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Загрузите документы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Подключитесь к партнеру по автопарку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" name="Google Shape;152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328050" y="1134600"/>
            <a:ext cx="453550" cy="453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"/>
          <p:cNvSpPr txBox="1"/>
          <p:nvPr/>
        </p:nvSpPr>
        <p:spPr>
          <a:xfrm>
            <a:off x="0" y="0"/>
            <a:ext cx="2863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Начните как водитель с партнером</a:t>
            </a:r>
            <a:endParaRPr b="1" i="0" sz="10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5"/>
          <p:cNvSpPr txBox="1"/>
          <p:nvPr/>
        </p:nvSpPr>
        <p:spPr>
          <a:xfrm>
            <a:off x="227850" y="297000"/>
            <a:ext cx="4282500" cy="31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I </a:t>
            </a: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Шаг 2 - Подготовьте документы</a:t>
            </a:r>
            <a:endParaRPr b="1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Пришло время выслать все необходимые документы, чтобы стать активным водителем в автопарке партнера в Польше. Вам понадобятся следующие документы: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Документ, удостоверяющий личность/паспорт/вид на жительство (с информацией "Доступ к рынку труда")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en" sz="1100">
                <a:solidFill>
                  <a:schemeClr val="dk1"/>
                </a:solidFill>
              </a:rPr>
              <a:t>Польские водительские права</a:t>
            </a:r>
            <a:endParaRPr sz="1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 этом </a:t>
            </a: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блоге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вы найдете информацию о том, как поменять водительское удостоверение. 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Справка о несудимости ( должна быть выдана не раньше, чем за 30 дней до вашего визита для верификации DIPV)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Медицинское и психологическое заключения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5"/>
          <p:cNvSpPr txBox="1"/>
          <p:nvPr/>
        </p:nvSpPr>
        <p:spPr>
          <a:xfrm>
            <a:off x="4646450" y="297000"/>
            <a:ext cx="4328700" cy="28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15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Шаг 3 - Найдите партнера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Чтобы совершать поездки с помощью платформы Uber, вам нужен партнер с действующей лицензией такси.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Найдите партнера</a:t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Возможно, вы уже нашли партнера, к которому хотите подключится.. А может быть, еще нет? Перейдите по этой </a:t>
            </a: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ссылке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чтобы найти список рекомендованных нашими водителями партнеров. Они все еще открыты для новых водителей! 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Обратите внимание: только после того, как вы загрузите все документы и пройдете личную верификацию DIPV, вы сможете подключить свой аккаунт к партнеру (см. шаг 5).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5"/>
          <p:cNvSpPr txBox="1"/>
          <p:nvPr/>
        </p:nvSpPr>
        <p:spPr>
          <a:xfrm>
            <a:off x="4692750" y="2647950"/>
            <a:ext cx="3999900" cy="22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I </a:t>
            </a: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Шаг 4 - Личная верификация водителя</a:t>
            </a:r>
            <a:endParaRPr b="1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Все вышеперечисленные шаги выполнены? Пришло время пройти личную верификацию DIPV.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Запишитесь на прием с помощью приложения или </a:t>
            </a: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веб-сайта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и придите в офис верификации с </a:t>
            </a: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физическими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документами - удостоверением личности, водительскими правами и справкой о несудимости (выданной не более чем за 30 дней до визита на верификацию). 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Во время верификации наши агенты сделают вам новую фотографию профиля на специальном фоне Uber, а также проверят ваши документы. После успешной верификации вы можете перейти к шагу 5.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5"/>
          <p:cNvSpPr txBox="1"/>
          <p:nvPr/>
        </p:nvSpPr>
        <p:spPr>
          <a:xfrm>
            <a:off x="6144000" y="4804800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 работает? Обратитесь в </a:t>
            </a: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службу поддержки,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6"/>
          <p:cNvSpPr txBox="1"/>
          <p:nvPr/>
        </p:nvSpPr>
        <p:spPr>
          <a:xfrm>
            <a:off x="0" y="0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Начните как водитель с партнером</a:t>
            </a:r>
            <a:endParaRPr b="1" i="0" sz="10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6"/>
          <p:cNvSpPr txBox="1"/>
          <p:nvPr/>
        </p:nvSpPr>
        <p:spPr>
          <a:xfrm>
            <a:off x="227850" y="194200"/>
            <a:ext cx="49125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Почти готово... последние шаги</a:t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6"/>
          <p:cNvSpPr txBox="1"/>
          <p:nvPr/>
        </p:nvSpPr>
        <p:spPr>
          <a:xfrm>
            <a:off x="265350" y="508625"/>
            <a:ext cx="4823700" cy="4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1" i="0" lang="en" sz="15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I </a:t>
            </a: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Шаг 5 - Загрузите документы и подключитесь к партнеру </a:t>
            </a:r>
            <a:endParaRPr b="1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Если вы еще не сделали этого, сейчас самое время загрузить документы в свой аккаунт в приложении Uber Driver или на компьютере. В приложении Uber Driver вы найдете список ваших документов с инструкциями по их загрузке.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Следующие документы должны быть загружены и подтверждены: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Удостоверение личности/паспорт/вид на жительство (с информацией "Доступ к рынку труда")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3211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0000"/>
              <a:buChar char="❏"/>
            </a:pPr>
            <a:r>
              <a:rPr lang="en" sz="1000">
                <a:solidFill>
                  <a:schemeClr val="dk1"/>
                </a:solidFill>
              </a:rPr>
              <a:t>Польские водительские права</a:t>
            </a:r>
            <a:endParaRPr sz="11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Информацию о том, как поменять водительские права, смотрите в этом </a:t>
            </a: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блоге.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Справка о несудимости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Медицинское заключение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Психологическое заключение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3211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6AA84F"/>
              </a:buClr>
              <a:buSzPct val="110000"/>
              <a:buFont typeface="Arial"/>
              <a:buChar char="✓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Пройдите обучение по приложению, чтобы точно знать, как работает приложение Uber Driver.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Подключите свой аккаунт к партнеру </a:t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Сообщите свой адрес электронной почты и номер телефона, которые вы использовали для создания аккаунта в Uber Driver,  партнеру по автопарку.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Ваш партнер отправит вам приглашение 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Зайдите в приложение Uber Driver и подтвердите приглашение от партнера.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Все готово? Подключились к партнеру по автопарку?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0" i="1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Обратите внимание: на полную проверку и активацию аккаунта потребуется не более 48 часов, после чего вы сможете начать совершать поездки.</a:t>
            </a:r>
            <a:endParaRPr b="0" i="1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6"/>
          <p:cNvSpPr txBox="1"/>
          <p:nvPr/>
        </p:nvSpPr>
        <p:spPr>
          <a:xfrm>
            <a:off x="5750250" y="609700"/>
            <a:ext cx="30000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I </a:t>
            </a: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Шаг 6 - Совершите свою первую поездку</a:t>
            </a:r>
            <a:endParaRPr b="1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Если все правильно добавлено и одобрено, аккаунт будет автоматически активирован.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ДА! Добро пожаловать в приложение Uber Driver - нам не терпится увидеть вас на дороге! 🚗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1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6"/>
          <p:cNvSpPr txBox="1"/>
          <p:nvPr/>
        </p:nvSpPr>
        <p:spPr>
          <a:xfrm>
            <a:off x="6144000" y="4804800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 работает? Обратитесь в </a:t>
            </a:r>
            <a:r>
              <a:rPr b="0" i="0" lang="en" sz="1000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службу поддержки,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7"/>
          <p:cNvSpPr txBox="1"/>
          <p:nvPr/>
        </p:nvSpPr>
        <p:spPr>
          <a:xfrm>
            <a:off x="0" y="0"/>
            <a:ext cx="41892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Начните как независимый водитель</a:t>
            </a:r>
            <a:endParaRPr b="1" i="0" sz="10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7"/>
          <p:cNvSpPr txBox="1"/>
          <p:nvPr>
            <p:ph idx="4294967295" type="title"/>
          </p:nvPr>
        </p:nvSpPr>
        <p:spPr>
          <a:xfrm>
            <a:off x="228600" y="247650"/>
            <a:ext cx="5433600" cy="7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4000"/>
              <a:buFont typeface="Arial"/>
              <a:buNone/>
            </a:pPr>
            <a:r>
              <a:rPr b="1" lang="en" sz="2500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| </a:t>
            </a:r>
            <a:r>
              <a:rPr b="1" lang="en" sz="2500">
                <a:latin typeface="Arial"/>
                <a:ea typeface="Arial"/>
                <a:cs typeface="Arial"/>
                <a:sym typeface="Arial"/>
              </a:rPr>
              <a:t>Начните как независимый водитель</a:t>
            </a:r>
            <a:endParaRPr sz="2500"/>
          </a:p>
        </p:txBody>
      </p:sp>
      <p:sp>
        <p:nvSpPr>
          <p:cNvPr id="177" name="Google Shape;177;p7"/>
          <p:cNvSpPr txBox="1"/>
          <p:nvPr>
            <p:ph idx="4294967295" type="subTitle"/>
          </p:nvPr>
        </p:nvSpPr>
        <p:spPr>
          <a:xfrm>
            <a:off x="228600" y="790575"/>
            <a:ext cx="5191500" cy="431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85725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946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В этом руководстве мы поможем вам разобраться с тем, как начать . Воспользуйтесь контрольным списком справа, чтобы проверить, все ли шаги вы выполнили!</a:t>
            </a:r>
            <a:endParaRPr b="0" i="0" sz="946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15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I </a:t>
            </a:r>
            <a:r>
              <a:rPr b="1" i="0" lang="en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Шаг 1 - Зарегистрируйтесь в Uber</a:t>
            </a:r>
            <a:endParaRPr b="0" i="0" sz="8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85725" rtl="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4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Если вы еще не сделали этого, скачайте приложение </a:t>
            </a:r>
            <a:r>
              <a:rPr b="1" i="0" lang="en" sz="104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Uber Driver</a:t>
            </a:r>
            <a:r>
              <a:rPr b="0" i="0" lang="en" sz="104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на </a:t>
            </a:r>
            <a:r>
              <a:rPr b="0" i="0" lang="en" sz="1046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телефон</a:t>
            </a:r>
            <a:r>
              <a:rPr b="0" i="0" lang="en" sz="104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или создайте аккаунт на </a:t>
            </a:r>
            <a:r>
              <a:rPr b="0" i="0" lang="en" sz="1046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компьютере</a:t>
            </a:r>
            <a:r>
              <a:rPr b="0" i="0" lang="en" sz="104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Выберите "У меня есть собственная лицензия такси" и начните загружать документы!</a:t>
            </a:r>
            <a:endParaRPr b="1" i="0" sz="1546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7"/>
          <p:cNvSpPr/>
          <p:nvPr/>
        </p:nvSpPr>
        <p:spPr>
          <a:xfrm>
            <a:off x="5662200" y="0"/>
            <a:ext cx="3434700" cy="5103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14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Контрольный список</a:t>
            </a:r>
            <a:endParaRPr b="1" i="0" sz="14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5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Шаг 1 - Зарегистрируйтесь</a:t>
            </a:r>
            <a:endParaRPr b="1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62298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Скачайте приложение Uber Driver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62298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Зарегистрируйтесь в приложении Uber Driver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Шаг 2 - Документы</a:t>
            </a:r>
            <a:endParaRPr b="1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Документ, удостоверяющий личность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❏"/>
            </a:pPr>
            <a:r>
              <a:rPr lang="en" sz="1000">
                <a:solidFill>
                  <a:schemeClr val="dk1"/>
                </a:solidFill>
              </a:rPr>
              <a:t>Польские водительские права</a:t>
            </a:r>
            <a:endParaRPr sz="1000">
              <a:solidFill>
                <a:schemeClr val="dk1"/>
              </a:solidFill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Справка о несудимости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Медицинское и психологическое заключения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Выписка из (CEIDG/KRS)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Лицензия такси от вашей фирмы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Банковская выписка</a:t>
            </a:r>
            <a:endParaRPr b="0" i="1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Шаг 3 - Транспортные средства</a:t>
            </a:r>
            <a:endParaRPr b="1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Организуйте транспортное средство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Оформите страховку на автомобиль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Получите выписку из лицензии такси на автомобиль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Подготовьте фотографию автомобиля со всеми необходимыми знаками такси (в соответствии с местным законодательством о такси).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Шаг 4 - Личная верификация водителя (DIPV)</a:t>
            </a:r>
            <a:endParaRPr b="1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Забронируйте встречу в офисе DIPV для личной верификации.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Возьмите с собой все нужные физические документы</a:t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Шаг 5 - Загрузите оставшиеся документы и информацию с помощью приложения Uber.</a:t>
            </a:r>
            <a:endParaRPr b="1" i="1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9" name="Google Shape;179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37650" y="2305051"/>
            <a:ext cx="3238700" cy="2838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8"/>
          <p:cNvSpPr txBox="1"/>
          <p:nvPr/>
        </p:nvSpPr>
        <p:spPr>
          <a:xfrm>
            <a:off x="227850" y="297000"/>
            <a:ext cx="78366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15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I </a:t>
            </a: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Шаг 2 - Подайте документы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Для того чтобы начать работать в Польше в качестве независимого водителя, вам нужно получить необходимые дополнительные документы. Помимо личных документов, удостоверения личности, водительских прав и справки о несудимости, у вас должна быть собственная фирма и лицензия такси.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Примечание: мы рекомендуем подавать документы одновременно, чтобы быстрее отправиться в путь!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8"/>
          <p:cNvSpPr/>
          <p:nvPr/>
        </p:nvSpPr>
        <p:spPr>
          <a:xfrm>
            <a:off x="317825" y="1441675"/>
            <a:ext cx="3961200" cy="3431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|</a:t>
            </a: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Создайте фирму</a:t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 Чтобы стать независимым водителем, вам нужно иметь свою собственную фирму. Согласно польскому законодательству, у вас есть выбор: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индивидуальное предпринимательство (CEIDG),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открытие любой коммерческой компании (KRS)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Мы, как фирма Uber, оставляем за вами право решать. 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Uber рекомендует проконсультироваться со специалистом по поводу вашего решения относительно бизнеса, поскольку фирма Uber не предоставляет юридических или налоговых консультаций.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При регистрации своего бизнеса выберите код ПКД 49.32.Z (деятельность пассажирских такси)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Подайте заявку на получение лицензии такси для вашей фирмы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7800" lvl="0" marL="28575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Выполните шаги, описанные на этой </a:t>
            </a: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странице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1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8"/>
          <p:cNvSpPr/>
          <p:nvPr/>
        </p:nvSpPr>
        <p:spPr>
          <a:xfrm>
            <a:off x="4456150" y="1441675"/>
            <a:ext cx="4024200" cy="3431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|</a:t>
            </a: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Подайте заявку на получение лицензии такси для вашей фирмы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Выполните следующие шаги: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○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владейте автомобилем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○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пройдите медицинское и психологическое заключения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○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получите справку о несудимости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○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оснастите свой автомобиль необходимым оборудованием для работы в такси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○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обратитесь в любой окружной центр техосмотра, чтобы пройти техосмотр для такси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○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получите штамп "такси" в свидетельстве о регистрации транспортного средства в пункте регистрации транспортных средств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Подайте заявку на получение лицензии такси для вашей фирмы в местный орган власти - более подробная информация </a:t>
            </a: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здесь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Дождитесь получения лицензии такси для вашей фирмы. Примечание: этот процесс может занять до 2-4 недель.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Получите физический документ - лицензию такси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1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 получили все вышеперечисленные документы? Двигаемся дальше!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8"/>
          <p:cNvSpPr txBox="1"/>
          <p:nvPr/>
        </p:nvSpPr>
        <p:spPr>
          <a:xfrm>
            <a:off x="6144000" y="4804800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 работает? Обратитесь в </a:t>
            </a:r>
            <a:r>
              <a:rPr b="0" i="0" lang="en" sz="1000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службу поддержки,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8"/>
          <p:cNvSpPr txBox="1"/>
          <p:nvPr/>
        </p:nvSpPr>
        <p:spPr>
          <a:xfrm>
            <a:off x="0" y="0"/>
            <a:ext cx="41892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Начните как независимый водитель</a:t>
            </a:r>
            <a:endParaRPr b="1" i="0" sz="10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9"/>
          <p:cNvSpPr txBox="1"/>
          <p:nvPr/>
        </p:nvSpPr>
        <p:spPr>
          <a:xfrm>
            <a:off x="314225" y="432050"/>
            <a:ext cx="5508900" cy="4711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I </a:t>
            </a: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Шаг 3 - Организуйте автомобиль</a:t>
            </a:r>
            <a:endParaRPr b="1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 каком автомобиле вы совершите свою первую поездку с помощью приложения Uber? Ознакомьтесь со следующими шагами, которые вам необходимо предпринять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AutoNum type="arabicPeriod"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Найдите автомобиль - </a:t>
            </a: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здесь 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 найдете обзор требований к транспортным средствам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8001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Купите автомобиль</a:t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8001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Возьмите автомобиль в лизинг - 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выберите полный лизинг (операционный лизинг) или финансовый лизинг, если вы хотите владеть автомобилем по окончании срока лизинга. 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8001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Арендуйте автомобиль</a:t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None/>
            </a:pPr>
            <a:r>
              <a:t/>
            </a:r>
            <a:endParaRPr b="1" i="0" sz="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AutoNum type="arabicPeriod"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Оформите страховку</a:t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Убедитесь, что ваш автомобиль должным образом застрахован и имеет подтверждение страховки. Вы арендуете автомобиль? Убедитесь, что это входит в договор.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None/>
            </a:pPr>
            <a:r>
              <a:t/>
            </a:r>
            <a:endParaRPr b="0" i="0" sz="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AutoNum type="arabicPeriod"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Оборудуйте автомобиль знаками такси и лампой такси (в соответствии с местными правилами такси)</a:t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 Польше каждое такси должно быть оборудовано в соответствии с национальными и местными правилами. За дополнительной информацией вы можете обратиться в местное отделение городского совета или узнать больше </a:t>
            </a: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здесь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51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AutoNum type="arabicPeriod"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Посетите станцию техосмотра, чтобы проверить состояние вашего автомобиля</a:t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Во время техосмотра автомобиль будет проверен на соответствие всем требованиям такси. Если проверка пройдена успешно, вы получите документ, подтверждающий, что все требования соблюдены.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AutoNum type="arabicPeriod"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Посетите офис регистрации транспортных средств</a:t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Посетите офис регистрации транспортных средств с документом, подтверждающим, что вы соответствуете требованиям для перевозки в такси, чтобы получить штамп такси в свидетельстве о регистрации автомобиля. Обратите внимание, что соответствующее офисное отделение указано в свидетельстве о регистрации автомобиля.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1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9"/>
          <p:cNvSpPr txBox="1"/>
          <p:nvPr/>
        </p:nvSpPr>
        <p:spPr>
          <a:xfrm>
            <a:off x="3096000" y="4804800"/>
            <a:ext cx="30000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 работает? Обратитесь в </a:t>
            </a:r>
            <a:r>
              <a:rPr b="0" i="0" lang="en" sz="1000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службу поддержки,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5" name="Google Shape;195;p9"/>
          <p:cNvPicPr preferRelativeResize="0"/>
          <p:nvPr>
            <p:ph idx="2" type="pic"/>
          </p:nvPr>
        </p:nvPicPr>
        <p:blipFill rotWithShape="1">
          <a:blip r:embed="rId6">
            <a:alphaModFix/>
          </a:blip>
          <a:srcRect b="0" l="30625" r="17860" t="0"/>
          <a:stretch/>
        </p:blipFill>
        <p:spPr>
          <a:xfrm>
            <a:off x="6100350" y="-2250"/>
            <a:ext cx="3979023" cy="514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9"/>
          <p:cNvSpPr txBox="1"/>
          <p:nvPr/>
        </p:nvSpPr>
        <p:spPr>
          <a:xfrm>
            <a:off x="0" y="0"/>
            <a:ext cx="41892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Начните как независимый водитель</a:t>
            </a:r>
            <a:endParaRPr b="1" i="0" sz="10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